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64"/>
  </p:notesMasterIdLst>
  <p:handoutMasterIdLst>
    <p:handoutMasterId r:id="rId65"/>
  </p:handoutMasterIdLst>
  <p:sldIdLst>
    <p:sldId id="256" r:id="rId5"/>
    <p:sldId id="275" r:id="rId6"/>
    <p:sldId id="257" r:id="rId7"/>
    <p:sldId id="259" r:id="rId8"/>
    <p:sldId id="260" r:id="rId9"/>
    <p:sldId id="354" r:id="rId10"/>
    <p:sldId id="360" r:id="rId11"/>
    <p:sldId id="407" r:id="rId12"/>
    <p:sldId id="408" r:id="rId13"/>
    <p:sldId id="313" r:id="rId14"/>
    <p:sldId id="294" r:id="rId15"/>
    <p:sldId id="315" r:id="rId16"/>
    <p:sldId id="430" r:id="rId17"/>
    <p:sldId id="431" r:id="rId18"/>
    <p:sldId id="433" r:id="rId19"/>
    <p:sldId id="432" r:id="rId20"/>
    <p:sldId id="309" r:id="rId21"/>
    <p:sldId id="461" r:id="rId22"/>
    <p:sldId id="460" r:id="rId23"/>
    <p:sldId id="463" r:id="rId24"/>
    <p:sldId id="464" r:id="rId25"/>
    <p:sldId id="462" r:id="rId26"/>
    <p:sldId id="301" r:id="rId27"/>
    <p:sldId id="279" r:id="rId28"/>
    <p:sldId id="284" r:id="rId29"/>
    <p:sldId id="300" r:id="rId30"/>
    <p:sldId id="434" r:id="rId31"/>
    <p:sldId id="416" r:id="rId32"/>
    <p:sldId id="342" r:id="rId33"/>
    <p:sldId id="265" r:id="rId34"/>
    <p:sldId id="295" r:id="rId35"/>
    <p:sldId id="330" r:id="rId36"/>
    <p:sldId id="411" r:id="rId37"/>
    <p:sldId id="287" r:id="rId38"/>
    <p:sldId id="412" r:id="rId39"/>
    <p:sldId id="269" r:id="rId40"/>
    <p:sldId id="332" r:id="rId41"/>
    <p:sldId id="336" r:id="rId42"/>
    <p:sldId id="333" r:id="rId43"/>
    <p:sldId id="337" r:id="rId44"/>
    <p:sldId id="312" r:id="rId45"/>
    <p:sldId id="258" r:id="rId46"/>
    <p:sldId id="274" r:id="rId47"/>
    <p:sldId id="327" r:id="rId48"/>
    <p:sldId id="319" r:id="rId49"/>
    <p:sldId id="320" r:id="rId50"/>
    <p:sldId id="425" r:id="rId51"/>
    <p:sldId id="345" r:id="rId52"/>
    <p:sldId id="348" r:id="rId53"/>
    <p:sldId id="343" r:id="rId54"/>
    <p:sldId id="346" r:id="rId55"/>
    <p:sldId id="347" r:id="rId56"/>
    <p:sldId id="453" r:id="rId57"/>
    <p:sldId id="466" r:id="rId58"/>
    <p:sldId id="429" r:id="rId59"/>
    <p:sldId id="302" r:id="rId60"/>
    <p:sldId id="349" r:id="rId61"/>
    <p:sldId id="350" r:id="rId62"/>
    <p:sldId id="351" r:id="rId63"/>
  </p:sldIdLst>
  <p:sldSz cx="12192000" cy="6858000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85" autoAdjust="0"/>
    <p:restoredTop sz="94651" autoAdjust="0"/>
  </p:normalViewPr>
  <p:slideViewPr>
    <p:cSldViewPr snapToGrid="0">
      <p:cViewPr varScale="1">
        <p:scale>
          <a:sx n="79" d="100"/>
          <a:sy n="79" d="100"/>
        </p:scale>
        <p:origin x="2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60" cy="498055"/>
          </a:xfrm>
          <a:prstGeom prst="rect">
            <a:avLst/>
          </a:prstGeom>
        </p:spPr>
        <p:txBody>
          <a:bodyPr vert="horz" lIns="91275" tIns="45638" rIns="91275" bIns="45638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60" cy="498055"/>
          </a:xfrm>
          <a:prstGeom prst="rect">
            <a:avLst/>
          </a:prstGeom>
        </p:spPr>
        <p:txBody>
          <a:bodyPr vert="horz" lIns="91275" tIns="45638" rIns="91275" bIns="45638" rtlCol="0"/>
          <a:lstStyle>
            <a:lvl1pPr algn="r">
              <a:defRPr sz="1200"/>
            </a:lvl1pPr>
          </a:lstStyle>
          <a:p>
            <a:fld id="{1C9CA64E-CE06-4B23-9C25-AB6A27D089B7}" type="datetimeFigureOut">
              <a:rPr lang="en-GB" smtClean="0"/>
              <a:t>22/09/2022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60" cy="498054"/>
          </a:xfrm>
          <a:prstGeom prst="rect">
            <a:avLst/>
          </a:prstGeom>
        </p:spPr>
        <p:txBody>
          <a:bodyPr vert="horz" lIns="91275" tIns="45638" rIns="91275" bIns="45638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60" cy="498054"/>
          </a:xfrm>
          <a:prstGeom prst="rect">
            <a:avLst/>
          </a:prstGeom>
        </p:spPr>
        <p:txBody>
          <a:bodyPr vert="horz" lIns="91275" tIns="45638" rIns="91275" bIns="45638" rtlCol="0" anchor="b"/>
          <a:lstStyle>
            <a:lvl1pPr algn="r">
              <a:defRPr sz="1200"/>
            </a:lvl1pPr>
          </a:lstStyle>
          <a:p>
            <a:fld id="{6CC58596-5D0A-415A-A5F5-DBB5D06660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53986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60" cy="498055"/>
          </a:xfrm>
          <a:prstGeom prst="rect">
            <a:avLst/>
          </a:prstGeom>
        </p:spPr>
        <p:txBody>
          <a:bodyPr vert="horz" lIns="91275" tIns="45638" rIns="91275" bIns="45638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60" cy="498055"/>
          </a:xfrm>
          <a:prstGeom prst="rect">
            <a:avLst/>
          </a:prstGeom>
        </p:spPr>
        <p:txBody>
          <a:bodyPr vert="horz" lIns="91275" tIns="45638" rIns="91275" bIns="45638" rtlCol="0"/>
          <a:lstStyle>
            <a:lvl1pPr algn="r">
              <a:defRPr sz="1200"/>
            </a:lvl1pPr>
          </a:lstStyle>
          <a:p>
            <a:fld id="{16A90214-39F2-442D-B9D6-279B4A3BB480}" type="datetimeFigureOut">
              <a:rPr lang="en-GB" smtClean="0"/>
              <a:t>22/09/2022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275" tIns="45638" rIns="91275" bIns="45638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3"/>
          </a:xfrm>
          <a:prstGeom prst="rect">
            <a:avLst/>
          </a:prstGeom>
        </p:spPr>
        <p:txBody>
          <a:bodyPr vert="horz" lIns="91275" tIns="45638" rIns="91275" bIns="45638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60" cy="498054"/>
          </a:xfrm>
          <a:prstGeom prst="rect">
            <a:avLst/>
          </a:prstGeom>
        </p:spPr>
        <p:txBody>
          <a:bodyPr vert="horz" lIns="91275" tIns="45638" rIns="91275" bIns="45638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60" cy="498054"/>
          </a:xfrm>
          <a:prstGeom prst="rect">
            <a:avLst/>
          </a:prstGeom>
        </p:spPr>
        <p:txBody>
          <a:bodyPr vert="horz" lIns="91275" tIns="45638" rIns="91275" bIns="45638" rtlCol="0" anchor="b"/>
          <a:lstStyle>
            <a:lvl1pPr algn="r">
              <a:defRPr sz="1200"/>
            </a:lvl1pPr>
          </a:lstStyle>
          <a:p>
            <a:fld id="{A887A04B-8571-49A6-99BC-3025BB3B20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0711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spcBef>
                <a:spcPct val="0"/>
              </a:spcBef>
            </a:pPr>
            <a:r>
              <a:rPr lang="en-GB" baseline="0" dirty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The prevalence of severe obesity (BMI ≥40kg/m</a:t>
            </a:r>
            <a:r>
              <a:rPr lang="en-GB" baseline="30000" dirty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2</a:t>
            </a:r>
            <a:r>
              <a:rPr lang="en-GB" baseline="0" dirty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) has increased since 1993 for both men and </a:t>
            </a:r>
            <a:r>
              <a:rPr lang="en-GB" b="0" baseline="0" dirty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women.</a:t>
            </a:r>
            <a:r>
              <a:rPr lang="en-GB" b="0" dirty="0">
                <a:latin typeface="Arial" panose="020B0604020202020204" pitchFamily="34" charset="0"/>
                <a:cs typeface="Arial" panose="020B0604020202020204" pitchFamily="34" charset="0"/>
              </a:rPr>
              <a:t> Overall, a very small proportion of the population are severely obese but the rise in prevalence has been substantial since 1993-1995; a 7 fold increase for men (increasing from 0.3% to 2.2% in 2017-2019) and a 3 fold increase for women (increasing from 1.5% to 4.5% in 2017-2019).</a:t>
            </a:r>
            <a:r>
              <a:rPr lang="en-GB" b="0" baseline="0" dirty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en-GB" b="0" dirty="0">
                <a:latin typeface="Arial" panose="020B0604020202020204" pitchFamily="34" charset="0"/>
                <a:cs typeface="Arial" panose="020B0604020202020204" pitchFamily="34" charset="0"/>
              </a:rPr>
              <a:t>Severe obesity prevalence is much higher for women than men. </a:t>
            </a:r>
          </a:p>
          <a:p>
            <a:pPr eaLnBrk="1" hangingPunct="1">
              <a:spcBef>
                <a:spcPct val="0"/>
              </a:spcBef>
            </a:pPr>
            <a:endParaRPr lang="en-GB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Three-year averages have been used to smooth out any unusually high or low prevalence values from individual years, so the overall trend over time can be better understood.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Data before 2003 are unweighted; whereas from 2003, the data has been weighted for non-response. 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The published Health Survey for England</a:t>
            </a:r>
            <a:r>
              <a:rPr lang="en-GB" baseline="0" dirty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data used to produce these charts is available from: https://digital.nhs.uk/data-and-information/publications/statistical/health-survey-for-england/2019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A7007-A200-4625-857B-C1B607EDAC3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01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1613" indent="-285236">
              <a:defRPr sz="10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0943" indent="-228189">
              <a:defRPr sz="10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597320" indent="-228189">
              <a:defRPr sz="1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3697" indent="-228189">
              <a:defRPr sz="1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0074" indent="-228189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66451" indent="-228189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2828" indent="-228189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79205" indent="-228189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fld id="{5DC689C6-44C2-43CD-AC8C-522678E74FE6}" type="slidenum">
              <a:rPr lang="en-GB" altLang="en-US" sz="1200">
                <a:solidFill>
                  <a:schemeClr val="tx1"/>
                </a:solidFill>
              </a:rPr>
              <a:pPr/>
              <a:t>30</a:t>
            </a:fld>
            <a:endParaRPr lang="en-GB" altLang="en-US" sz="1200">
              <a:solidFill>
                <a:schemeClr val="tx1"/>
              </a:solidFill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1342" y="5163231"/>
            <a:ext cx="5434993" cy="489093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Psychology clearly has an important place not just in the way it directly affects energy balance but also through its influences on </a:t>
            </a:r>
          </a:p>
          <a:p>
            <a:r>
              <a:rPr lang="en-US" altLang="en-US"/>
              <a:t>food consumption and activity a</a:t>
            </a:r>
          </a:p>
          <a:p>
            <a:r>
              <a:rPr lang="en-US" altLang="en-US"/>
              <a:t>the way we see ourselves in society</a:t>
            </a:r>
          </a:p>
          <a:p>
            <a:r>
              <a:rPr lang="en-US" altLang="en-US"/>
              <a:t>Interact with food  supply through shopping </a:t>
            </a:r>
          </a:p>
          <a:p>
            <a:r>
              <a:rPr lang="en-US" altLang="en-US"/>
              <a:t>Way we perceive the activity environment in terms of risk and reward</a:t>
            </a:r>
          </a:p>
          <a:p>
            <a:endParaRPr lang="en-US" altLang="en-US"/>
          </a:p>
          <a:p>
            <a:r>
              <a:rPr lang="en-US" altLang="en-US"/>
              <a:t>The key factor however that solutions are likely to require multidisciplinary solutions.  Hence the major emphasis by funders these day to create partnerships and teams of academics – something I will talk about later. </a:t>
            </a:r>
          </a:p>
        </p:txBody>
      </p:sp>
    </p:spTree>
    <p:extLst>
      <p:ext uri="{BB962C8B-B14F-4D97-AF65-F5344CB8AC3E}">
        <p14:creationId xmlns:p14="http://schemas.microsoft.com/office/powerpoint/2010/main" val="951934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7A04B-8571-49A6-99BC-3025BB3B20FF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055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A5D71-F71F-44A3-85B0-47EEB0CD2601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DECE2-C083-43A2-AA6E-A9F3FCA6031C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06C9E-B93D-4592-9B21-81DF95BEE61A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CAF8F-7381-43E3-BEA5-9E1046B37E15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E9E99-87DE-4963-A8FB-B231E84D5DEA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91CF6-DA84-4A9C-B194-3EDDB9DA5C32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007E-85E7-4D8C-8ADC-1FC3D08E0AD6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86791-B25F-4661-BAEC-1BC10A701B9E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54F12-A7F1-4E0A-9886-26A65CCA4609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D8DD-F285-434D-BE43-131744197E8C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38868-5E3D-441E-BEC7-C943CF4138E2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2687-1A75-420F-80A9-C9957A013E3A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D0D2-2A74-448A-8488-1095C7E79F9C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E7B9C-1744-42C7-8B3A-6E7DFAAD694A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18BFE-B2A9-4756-85BF-AA7FD985F285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CF0DF-4FB3-4C3F-8D4B-7ED5066F78E8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32491-958F-47E7-9315-6A9CD8B2D4F6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24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v.uk/government/publications/health-matters-getting-every-adult-active-every-day/health-matters-getting-every-adult-active-every-day#content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ww.nhs.uk/healthier-families/" TargetMode="Externa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.publishing.service.gov.uk/government/uploads/system/uploads/attachment_data/file/213720/dh_130487.pdf" TargetMode="External"/><Relationship Id="rId2" Type="http://schemas.openxmlformats.org/officeDocument/2006/relationships/hyperlink" Target="http://www.bomss.org.uk/wp-content/uploads/2018/05/APPG-Obesity-2018.pdf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.publishing.service.gov.uk/government/uploads/system/uploads/attachment_data/file/832868/uk-chief-medical-officers-physical-activity-guidelines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ournals.sagepub.com/doi/pdf/10.1177/1403494818794814" TargetMode="External"/><Relationship Id="rId4" Type="http://schemas.openxmlformats.org/officeDocument/2006/relationships/hyperlink" Target="https://assets.publishing.service.gov.uk/government/uploads/system/uploads/attachment_data/file/546588/Childhood_obesity_2016__2__acc.pdf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v.uk/government/publications/health-matters-getting-every-adult-active-every-day/health-matters-getting-every-adult-active-every-day" TargetMode="External"/><Relationship Id="rId2" Type="http://schemas.openxmlformats.org/officeDocument/2006/relationships/hyperlink" Target="https://digital.nhs.uk/data-and-information/publications/statistical/health-survey-for-england/2019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x.doi.org/10.1016/S2468-2667(18)30267-6" TargetMode="External"/><Relationship Id="rId4" Type="http://schemas.openxmlformats.org/officeDocument/2006/relationships/hyperlink" Target="http://www.oecd.org/health/health-systems/Obesity-Update-2017.pdf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ho.int/news-room/fact-sheets/detail/obesity-and-overweight" TargetMode="External"/><Relationship Id="rId2" Type="http://schemas.openxmlformats.org/officeDocument/2006/relationships/hyperlink" Target="https://doi.org/10.1016/j.jsams.2018.09.228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56873" y="1258456"/>
            <a:ext cx="9587345" cy="3184235"/>
          </a:xfrm>
        </p:spPr>
        <p:txBody>
          <a:bodyPr>
            <a:normAutofit fontScale="90000"/>
          </a:bodyPr>
          <a:lstStyle/>
          <a:p>
            <a:r>
              <a:rPr lang="en-GB" sz="4000" b="1" dirty="0"/>
              <a:t>Physical Activity, Health and Wellbeing – Session 5</a:t>
            </a:r>
            <a:br>
              <a:rPr lang="en-GB" sz="4000" dirty="0"/>
            </a:br>
            <a:br>
              <a:rPr lang="en-GB" sz="4000" dirty="0"/>
            </a:br>
            <a:r>
              <a:rPr lang="en-GB" sz="4000" dirty="0"/>
              <a:t>1 – Physical Inactivity &amp; Obesity</a:t>
            </a:r>
            <a:br>
              <a:rPr lang="en-GB" sz="4000" dirty="0"/>
            </a:br>
            <a:br>
              <a:rPr lang="en-GB" sz="4000" dirty="0"/>
            </a:br>
            <a:r>
              <a:rPr lang="en-GB" sz="4000" dirty="0"/>
              <a:t>2 – Physical Activity &amp; Public Health Policy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345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609600"/>
            <a:ext cx="7204364" cy="1320800"/>
          </a:xfrm>
        </p:spPr>
        <p:txBody>
          <a:bodyPr/>
          <a:lstStyle/>
          <a:p>
            <a:r>
              <a:rPr lang="en-GB" dirty="0"/>
              <a:t>Central/Abdominal Obesity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697018"/>
            <a:ext cx="8915400" cy="3786908"/>
          </a:xfrm>
        </p:spPr>
        <p:txBody>
          <a:bodyPr>
            <a:noAutofit/>
          </a:bodyPr>
          <a:lstStyle/>
          <a:p>
            <a:r>
              <a:rPr lang="en-GB" sz="1600" dirty="0"/>
              <a:t>Possible to have ‘healthy’ BMI and central obesity</a:t>
            </a:r>
          </a:p>
          <a:p>
            <a:pPr lvl="1"/>
            <a:r>
              <a:rPr lang="en-GB" dirty="0"/>
              <a:t>‘Apple’ shape</a:t>
            </a:r>
          </a:p>
          <a:p>
            <a:r>
              <a:rPr lang="en-GB" sz="1600" dirty="0"/>
              <a:t>Visceral fat surrounds internal organs</a:t>
            </a:r>
          </a:p>
          <a:p>
            <a:r>
              <a:rPr lang="en-GB" sz="1600" dirty="0"/>
              <a:t>Increases risk of cardiovascular disease, type-2 diabetes, dyslipidaemia* (independent of BMI)</a:t>
            </a:r>
          </a:p>
          <a:p>
            <a:r>
              <a:rPr lang="en-GB" sz="1600" spc="-10" dirty="0">
                <a:cs typeface="Calibri"/>
              </a:rPr>
              <a:t>* Dyslipidaemia – obesity associated</a:t>
            </a:r>
            <a:r>
              <a:rPr lang="en-GB" sz="1600" dirty="0">
                <a:cs typeface="Calibri"/>
              </a:rPr>
              <a:t> </a:t>
            </a:r>
            <a:r>
              <a:rPr lang="en-GB" sz="1600" spc="-5" dirty="0">
                <a:cs typeface="Calibri"/>
              </a:rPr>
              <a:t>with</a:t>
            </a:r>
            <a:r>
              <a:rPr lang="en-GB" sz="1600" spc="15" dirty="0">
                <a:cs typeface="Calibri"/>
              </a:rPr>
              <a:t> </a:t>
            </a:r>
            <a:r>
              <a:rPr lang="en-GB" sz="1600" spc="-5" dirty="0">
                <a:cs typeface="Calibri"/>
              </a:rPr>
              <a:t>high</a:t>
            </a:r>
            <a:r>
              <a:rPr lang="en-GB" sz="1600" spc="5" dirty="0">
                <a:cs typeface="Calibri"/>
              </a:rPr>
              <a:t> </a:t>
            </a:r>
            <a:r>
              <a:rPr lang="en-GB" sz="1600" spc="-15" dirty="0">
                <a:cs typeface="Calibri"/>
              </a:rPr>
              <a:t>levels</a:t>
            </a:r>
            <a:r>
              <a:rPr lang="en-GB" sz="1600" spc="20" dirty="0">
                <a:cs typeface="Calibri"/>
              </a:rPr>
              <a:t> </a:t>
            </a:r>
            <a:r>
              <a:rPr lang="en-GB" sz="1600" spc="-5" dirty="0">
                <a:cs typeface="Calibri"/>
              </a:rPr>
              <a:t>of LDL</a:t>
            </a:r>
            <a:r>
              <a:rPr lang="en-GB" sz="1600" spc="15" dirty="0">
                <a:cs typeface="Calibri"/>
              </a:rPr>
              <a:t> </a:t>
            </a:r>
            <a:r>
              <a:rPr lang="en-GB" sz="1600" spc="-10" dirty="0">
                <a:cs typeface="Calibri"/>
              </a:rPr>
              <a:t>(bad) </a:t>
            </a:r>
            <a:r>
              <a:rPr lang="en-GB" sz="1600" spc="-5" dirty="0">
                <a:cs typeface="Calibri"/>
              </a:rPr>
              <a:t> </a:t>
            </a:r>
            <a:r>
              <a:rPr lang="en-GB" sz="1600" spc="-20" dirty="0">
                <a:cs typeface="Calibri"/>
              </a:rPr>
              <a:t>cholesterol</a:t>
            </a:r>
            <a:r>
              <a:rPr lang="en-GB" sz="1600" spc="20" dirty="0">
                <a:cs typeface="Calibri"/>
              </a:rPr>
              <a:t> </a:t>
            </a:r>
            <a:r>
              <a:rPr lang="en-GB" sz="1600" spc="-5" dirty="0">
                <a:cs typeface="Calibri"/>
              </a:rPr>
              <a:t>and</a:t>
            </a:r>
            <a:r>
              <a:rPr lang="en-GB" sz="1600" spc="20" dirty="0">
                <a:cs typeface="Calibri"/>
              </a:rPr>
              <a:t> </a:t>
            </a:r>
            <a:r>
              <a:rPr lang="en-GB" sz="1600" spc="-10" dirty="0">
                <a:cs typeface="Calibri"/>
              </a:rPr>
              <a:t>triglycerides</a:t>
            </a:r>
            <a:r>
              <a:rPr lang="en-GB" sz="1600" spc="35" dirty="0">
                <a:cs typeface="Calibri"/>
              </a:rPr>
              <a:t> </a:t>
            </a:r>
            <a:r>
              <a:rPr lang="en-GB" sz="1600" spc="-5" dirty="0">
                <a:cs typeface="Calibri"/>
              </a:rPr>
              <a:t>and</a:t>
            </a:r>
            <a:r>
              <a:rPr lang="en-GB" sz="1600" spc="20" dirty="0">
                <a:cs typeface="Calibri"/>
              </a:rPr>
              <a:t> </a:t>
            </a:r>
            <a:r>
              <a:rPr lang="en-GB" sz="1600" spc="-15" dirty="0">
                <a:cs typeface="Calibri"/>
              </a:rPr>
              <a:t>low</a:t>
            </a:r>
            <a:r>
              <a:rPr lang="en-GB" sz="1600" spc="10" dirty="0">
                <a:cs typeface="Calibri"/>
              </a:rPr>
              <a:t> </a:t>
            </a:r>
            <a:r>
              <a:rPr lang="en-GB" sz="1600" spc="-15" dirty="0">
                <a:cs typeface="Calibri"/>
              </a:rPr>
              <a:t>levels</a:t>
            </a:r>
            <a:r>
              <a:rPr lang="en-GB" sz="1600" spc="5" dirty="0">
                <a:cs typeface="Calibri"/>
              </a:rPr>
              <a:t> </a:t>
            </a:r>
            <a:r>
              <a:rPr lang="en-GB" sz="1600" spc="-10" dirty="0">
                <a:cs typeface="Calibri"/>
              </a:rPr>
              <a:t>of </a:t>
            </a:r>
            <a:r>
              <a:rPr lang="en-GB" sz="1600" spc="-710" dirty="0">
                <a:cs typeface="Calibri"/>
              </a:rPr>
              <a:t> </a:t>
            </a:r>
            <a:r>
              <a:rPr lang="en-GB" sz="1600" spc="-10" dirty="0">
                <a:cs typeface="Calibri"/>
              </a:rPr>
              <a:t>HDL</a:t>
            </a:r>
            <a:r>
              <a:rPr lang="en-GB" sz="1600" spc="20" dirty="0">
                <a:cs typeface="Calibri"/>
              </a:rPr>
              <a:t> </a:t>
            </a:r>
            <a:r>
              <a:rPr lang="en-GB" sz="1600" spc="-10" dirty="0">
                <a:cs typeface="Calibri"/>
              </a:rPr>
              <a:t>(good)</a:t>
            </a:r>
            <a:r>
              <a:rPr lang="en-GB" sz="1600" spc="30" dirty="0">
                <a:cs typeface="Calibri"/>
              </a:rPr>
              <a:t> </a:t>
            </a:r>
            <a:r>
              <a:rPr lang="en-GB" sz="1600" spc="-20" dirty="0">
                <a:cs typeface="Calibri"/>
              </a:rPr>
              <a:t>cholesterol</a:t>
            </a:r>
            <a:endParaRPr lang="en-GB" sz="1600" dirty="0"/>
          </a:p>
          <a:p>
            <a:r>
              <a:rPr lang="en-GB" sz="1600" dirty="0"/>
              <a:t>Generally defined in relation to waist circumference</a:t>
            </a:r>
          </a:p>
          <a:p>
            <a:pPr lvl="1"/>
            <a:r>
              <a:rPr lang="en-GB" dirty="0"/>
              <a:t>can also be measured using CT, MRI scans, waist: hip ratio</a:t>
            </a:r>
          </a:p>
          <a:p>
            <a:r>
              <a:rPr lang="en-GB" sz="1600" dirty="0"/>
              <a:t>Individual variations possible within same circumference</a:t>
            </a:r>
          </a:p>
          <a:p>
            <a:r>
              <a:rPr lang="en-GB" sz="1600" dirty="0"/>
              <a:t>BME variations of risk (NICE PH46, 2013)</a:t>
            </a:r>
          </a:p>
        </p:txBody>
      </p:sp>
      <p:pic>
        <p:nvPicPr>
          <p:cNvPr id="6" name="Picture 2" descr="http://community.powerplate.com/wp-content/uploads/2010/04/obesit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305" y="1498982"/>
            <a:ext cx="2865206" cy="206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71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9"/>
            <a:ext cx="12192000" cy="685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52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Global Issue of Obesity – ‘</a:t>
            </a:r>
            <a:r>
              <a:rPr lang="en-GB" dirty="0" err="1"/>
              <a:t>Globesity</a:t>
            </a:r>
            <a:r>
              <a:rPr lang="en-GB" dirty="0"/>
              <a:t>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/>
              <a:t>Worldwide obesity has nearly tripled from 1975-2016</a:t>
            </a:r>
          </a:p>
          <a:p>
            <a:r>
              <a:rPr lang="en-GB" sz="2000" dirty="0"/>
              <a:t>1.9 billion adults were overweight </a:t>
            </a:r>
          </a:p>
          <a:p>
            <a:r>
              <a:rPr lang="en-GB" sz="2000" dirty="0"/>
              <a:t>650 million adults were obese</a:t>
            </a:r>
          </a:p>
          <a:p>
            <a:r>
              <a:rPr lang="en-GB" sz="2000" dirty="0"/>
              <a:t>41 million children under 5 were overweight or obese</a:t>
            </a:r>
          </a:p>
          <a:p>
            <a:r>
              <a:rPr lang="en-GB" sz="2000" dirty="0"/>
              <a:t>340 million 5-19 year olds were overweight or obese</a:t>
            </a:r>
          </a:p>
          <a:p>
            <a:pPr lvl="8" algn="r"/>
            <a:r>
              <a:rPr lang="en-GB" sz="1600" dirty="0"/>
              <a:t>WHO</a:t>
            </a:r>
            <a:r>
              <a:rPr lang="en-GB" sz="1400" dirty="0"/>
              <a:t> (2021)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8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DEBDA2-F363-40D6-92B4-289B26A7B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32C469-87E3-49DA-8424-EE118E027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414" y="0"/>
            <a:ext cx="9109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33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E91FF5-E69E-41FB-B1FC-60BD50373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4E8131-BD5B-4198-9687-36466B84C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853" y="0"/>
            <a:ext cx="91122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90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56F2D4-35CF-4C16-989E-B00CAE165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0961E5-86FB-41B0-9CF9-E6420B52A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14287"/>
            <a:ext cx="9124950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207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026EB6-3123-42A3-8604-C81C55CD1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A29686-4B27-4BB0-B8C9-3298BF3F9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19050"/>
            <a:ext cx="916305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52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226953"/>
            <a:ext cx="10895014" cy="1280890"/>
          </a:xfrm>
        </p:spPr>
        <p:txBody>
          <a:bodyPr/>
          <a:lstStyle/>
          <a:p>
            <a:pPr algn="ctr"/>
            <a:r>
              <a:rPr lang="en-GB" dirty="0"/>
              <a:t>International Picture</a:t>
            </a: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454" y="1230991"/>
            <a:ext cx="10830357" cy="564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520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95690D-CF62-43B7-A180-2BB4E6E6A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713" y="640080"/>
            <a:ext cx="7898906" cy="525277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E1F0A9-37DB-452A-A7E2-4D0F51C0C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B40376-B6DB-4200-A6C9-C1C10B97044B}"/>
              </a:ext>
            </a:extLst>
          </p:cNvPr>
          <p:cNvSpPr txBox="1"/>
          <p:nvPr/>
        </p:nvSpPr>
        <p:spPr>
          <a:xfrm>
            <a:off x="646545" y="5089236"/>
            <a:ext cx="1874982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Health Survey for England (2020)</a:t>
            </a:r>
          </a:p>
        </p:txBody>
      </p:sp>
    </p:spTree>
    <p:extLst>
      <p:ext uri="{BB962C8B-B14F-4D97-AF65-F5344CB8AC3E}">
        <p14:creationId xmlns:p14="http://schemas.microsoft.com/office/powerpoint/2010/main" val="1562757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756061-AADF-45C5-BA1C-BF7ABF509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947" y="640080"/>
            <a:ext cx="8404438" cy="525277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FA93F3-D63D-48DD-BC16-32E9C018B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8BB3ED-1A7F-4A11-A829-BFE0DC9D7CDE}"/>
              </a:ext>
            </a:extLst>
          </p:cNvPr>
          <p:cNvSpPr txBox="1"/>
          <p:nvPr/>
        </p:nvSpPr>
        <p:spPr>
          <a:xfrm>
            <a:off x="646545" y="5089236"/>
            <a:ext cx="1874982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Health Survey for England (2020)</a:t>
            </a:r>
          </a:p>
        </p:txBody>
      </p:sp>
    </p:spTree>
    <p:extLst>
      <p:ext uri="{BB962C8B-B14F-4D97-AF65-F5344CB8AC3E}">
        <p14:creationId xmlns:p14="http://schemas.microsoft.com/office/powerpoint/2010/main" val="1432593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Intended learning 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Understand the prevalence and health implications of obesity</a:t>
            </a:r>
          </a:p>
          <a:p>
            <a:r>
              <a:rPr lang="en-GB" dirty="0"/>
              <a:t>Explore the relationship between PIA/PA and obesity</a:t>
            </a:r>
          </a:p>
          <a:p>
            <a:r>
              <a:rPr lang="en-GB" dirty="0"/>
              <a:t>Review key public health policies which influence PIA/PA and obesity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32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FA93F3-D63D-48DD-BC16-32E9C018B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8BB3ED-1A7F-4A11-A829-BFE0DC9D7CDE}"/>
              </a:ext>
            </a:extLst>
          </p:cNvPr>
          <p:cNvSpPr txBox="1"/>
          <p:nvPr/>
        </p:nvSpPr>
        <p:spPr>
          <a:xfrm>
            <a:off x="646545" y="5089236"/>
            <a:ext cx="1874982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Health Survey for England (2020)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CDCC55-A67D-47F9-A527-0667C8DCD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128" y="136190"/>
            <a:ext cx="8142746" cy="587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34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FA93F3-D63D-48DD-BC16-32E9C018B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8BB3ED-1A7F-4A11-A829-BFE0DC9D7CDE}"/>
              </a:ext>
            </a:extLst>
          </p:cNvPr>
          <p:cNvSpPr txBox="1"/>
          <p:nvPr/>
        </p:nvSpPr>
        <p:spPr>
          <a:xfrm>
            <a:off x="646545" y="5089236"/>
            <a:ext cx="1874982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Health Survey for England (2020)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BE071C-C4AF-4FF8-B443-6FA1CAFD8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601" y="284298"/>
            <a:ext cx="8229817" cy="644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55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745418-1293-4F9E-BC7A-937AC2606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358" y="1148822"/>
            <a:ext cx="9144000" cy="4944474"/>
          </a:xfrm>
          <a:prstGeom prst="rect">
            <a:avLst/>
          </a:prstGeom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828800" y="332657"/>
            <a:ext cx="8659688" cy="899715"/>
          </a:xfrm>
        </p:spPr>
        <p:txBody>
          <a:bodyPr>
            <a:normAutofit fontScale="90000"/>
          </a:bodyPr>
          <a:lstStyle/>
          <a:p>
            <a:r>
              <a:rPr lang="en-GB" sz="2700" dirty="0">
                <a:solidFill>
                  <a:srgbClr val="00AE9E"/>
                </a:solidFill>
              </a:rPr>
              <a:t>Trend in prevalence of severe obesity among adults</a:t>
            </a:r>
            <a:br>
              <a:rPr lang="en-GB" dirty="0"/>
            </a:br>
            <a:r>
              <a:rPr lang="en-GB" sz="1800" dirty="0">
                <a:solidFill>
                  <a:schemeClr val="tx1"/>
                </a:solidFill>
                <a:cs typeface="Arial" pitchFamily="34" charset="0"/>
              </a:rPr>
              <a:t>Health Survey for England 1993 to 2019 (three-year average)</a:t>
            </a:r>
            <a:endParaRPr lang="en-US" sz="180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598E-9D06-4046-8EF2-7702044C4E8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18030" y="6309320"/>
            <a:ext cx="3737977" cy="54868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tx1"/>
                </a:solidFill>
              </a:rPr>
              <a:t>Patterns and trends in adult excess weight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4223792" y="6032322"/>
            <a:ext cx="640871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latin typeface="+mj-lt"/>
              </a:rPr>
              <a:t>Adult (aged 16+) severe obesity: BMI ≥ 40kg/m</a:t>
            </a:r>
            <a:r>
              <a:rPr lang="en-GB" sz="1200" baseline="30000" dirty="0">
                <a:latin typeface="+mj-lt"/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0F44D2-5022-4A24-874C-C7AA80201B11}"/>
              </a:ext>
            </a:extLst>
          </p:cNvPr>
          <p:cNvSpPr txBox="1"/>
          <p:nvPr/>
        </p:nvSpPr>
        <p:spPr>
          <a:xfrm>
            <a:off x="273682" y="5808327"/>
            <a:ext cx="1874982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Health Survey for England (2020)</a:t>
            </a:r>
          </a:p>
        </p:txBody>
      </p:sp>
    </p:spTree>
    <p:extLst>
      <p:ext uri="{BB962C8B-B14F-4D97-AF65-F5344CB8AC3E}">
        <p14:creationId xmlns:p14="http://schemas.microsoft.com/office/powerpoint/2010/main" val="1139419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Projected Trends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Keaver, et al. (2018) </a:t>
            </a:r>
          </a:p>
          <a:p>
            <a:r>
              <a:rPr lang="en-GB" dirty="0"/>
              <a:t>Morbid obesity modelling projection</a:t>
            </a:r>
          </a:p>
          <a:p>
            <a:r>
              <a:rPr lang="en-GB" dirty="0"/>
              <a:t>By 2035, 8% of English adult population expected to be morbidly obese</a:t>
            </a:r>
          </a:p>
          <a:p>
            <a:pPr lvl="1"/>
            <a:r>
              <a:rPr lang="en-GB" dirty="0"/>
              <a:t>Wales 5%, Scotland 11%</a:t>
            </a:r>
          </a:p>
          <a:p>
            <a:r>
              <a:rPr lang="en-GB" dirty="0"/>
              <a:t>Equates to 5,000,000 morbidly obese UK adults</a:t>
            </a:r>
          </a:p>
          <a:p>
            <a:r>
              <a:rPr lang="en-GB" dirty="0"/>
              <a:t>Likely to have serious health and financial implications for society and UK health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528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909" y="372179"/>
            <a:ext cx="11711709" cy="1280890"/>
          </a:xfrm>
        </p:spPr>
        <p:txBody>
          <a:bodyPr/>
          <a:lstStyle/>
          <a:p>
            <a:pPr algn="ctr"/>
            <a:r>
              <a:rPr lang="en-GB" dirty="0"/>
              <a:t>Evolution of Man</a:t>
            </a:r>
          </a:p>
        </p:txBody>
      </p:sp>
      <p:pic>
        <p:nvPicPr>
          <p:cNvPr id="6" name="Content Placeholder 5" descr="Evolutio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196990"/>
            <a:ext cx="12192001" cy="5661010"/>
          </a:xfrm>
        </p:spPr>
      </p:pic>
    </p:spTree>
    <p:extLst>
      <p:ext uri="{BB962C8B-B14F-4D97-AF65-F5344CB8AC3E}">
        <p14:creationId xmlns:p14="http://schemas.microsoft.com/office/powerpoint/2010/main" val="2256155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Relationship Between BMI &amp; Mortality</a:t>
            </a:r>
            <a:br>
              <a:rPr lang="en-GB" dirty="0"/>
            </a:br>
            <a:r>
              <a:rPr lang="en-GB" dirty="0"/>
              <a:t>(</a:t>
            </a:r>
            <a:r>
              <a:rPr lang="en-GB" dirty="0" err="1"/>
              <a:t>Bhaskaran</a:t>
            </a:r>
            <a:r>
              <a:rPr lang="en-GB" dirty="0"/>
              <a:t> et al., 2018)</a:t>
            </a:r>
            <a:br>
              <a:rPr lang="en-GB" dirty="0"/>
            </a:b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3" y="2119976"/>
            <a:ext cx="8915400" cy="23646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98981" y="4932220"/>
            <a:ext cx="6437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Significantly increased risk with higher BMI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Lowest risk at BMI of 23-24 kg/m</a:t>
            </a:r>
            <a:r>
              <a:rPr lang="en-GB" baseline="30000" dirty="0"/>
              <a:t>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44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1164" y="347022"/>
            <a:ext cx="10202220" cy="1280890"/>
          </a:xfrm>
        </p:spPr>
        <p:txBody>
          <a:bodyPr/>
          <a:lstStyle/>
          <a:p>
            <a:r>
              <a:rPr lang="en-GB" dirty="0"/>
              <a:t>Mortality and BMI (</a:t>
            </a:r>
            <a:r>
              <a:rPr lang="en-GB" dirty="0" err="1"/>
              <a:t>Bhaskaran</a:t>
            </a:r>
            <a:r>
              <a:rPr lang="en-GB" dirty="0"/>
              <a:t> et al., 2018)</a:t>
            </a:r>
            <a:br>
              <a:rPr lang="en-GB" dirty="0"/>
            </a:br>
            <a:r>
              <a:rPr lang="en-GB" sz="2800" dirty="0"/>
              <a:t>A – all population B – never smokers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68" y="1872304"/>
            <a:ext cx="12184032" cy="499933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95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84974-4C60-4245-A9B0-2582136D5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Mortality and BMI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B589B2-0CA5-4F7D-A798-AD9C7C4E61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3244" y="11047"/>
            <a:ext cx="5298756" cy="682255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80100B-EEFD-4960-927D-39245B34AD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4202205" cy="2165519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Compared to healthy weight people at age 40: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Obese women live an average 3.5 years less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Morbidly obese women live 6.9 years less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Obese men live an average of 4.2 less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Morbidly obese men live 8.1 years less</a:t>
            </a:r>
          </a:p>
          <a:p>
            <a:endParaRPr lang="en-GB" dirty="0"/>
          </a:p>
          <a:p>
            <a:pPr algn="r"/>
            <a:r>
              <a:rPr lang="en-GB" dirty="0"/>
              <a:t>(</a:t>
            </a:r>
            <a:r>
              <a:rPr lang="en-GB" dirty="0" err="1"/>
              <a:t>Bhaskaran</a:t>
            </a:r>
            <a:r>
              <a:rPr lang="en-GB" dirty="0"/>
              <a:t> et al., 2018)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C8050A-0B57-460D-AA55-DFC691D15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33C35E-D5A2-4CE1-9F0D-4C5BB1E89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81" y="3897298"/>
            <a:ext cx="6949808" cy="296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0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C98B3-4E32-42FC-B03C-502F9CF2A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causes obesity?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83F7A-9028-4FFF-92C2-95D726A26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Is it just about energy balance?</a:t>
            </a:r>
          </a:p>
          <a:p>
            <a:pPr lvl="1"/>
            <a:r>
              <a:rPr lang="en-GB" dirty="0"/>
              <a:t>i.e. eating too much, moving too little</a:t>
            </a:r>
          </a:p>
          <a:p>
            <a:r>
              <a:rPr lang="en-GB" dirty="0"/>
              <a:t>Genetics</a:t>
            </a:r>
          </a:p>
          <a:p>
            <a:r>
              <a:rPr lang="en-GB" dirty="0"/>
              <a:t>Medical reasons</a:t>
            </a:r>
          </a:p>
          <a:p>
            <a:r>
              <a:rPr lang="en-GB" dirty="0"/>
              <a:t>Social influences</a:t>
            </a:r>
          </a:p>
          <a:p>
            <a:r>
              <a:rPr lang="en-GB" dirty="0"/>
              <a:t>Obesogenic environment</a:t>
            </a:r>
          </a:p>
          <a:p>
            <a:endParaRPr lang="en-GB" dirty="0"/>
          </a:p>
        </p:txBody>
      </p:sp>
      <p:pic>
        <p:nvPicPr>
          <p:cNvPr id="2050" name="Picture 2" descr="Image result for energy balance">
            <a:extLst>
              <a:ext uri="{FF2B5EF4-FFF2-40B4-BE49-F238E27FC236}">
                <a16:creationId xmlns:a16="http://schemas.microsoft.com/office/drawing/2014/main" id="{DEE04E26-F3E2-4F88-B548-5FD5D4593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910" y="3408638"/>
            <a:ext cx="5857966" cy="344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5420-82B2-4AE0-A030-1E7E2DA4A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mplexfactor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417" y="1"/>
            <a:ext cx="97049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10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1 - Physical Inactivity and Obesity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Prevalence of obesity</a:t>
            </a:r>
          </a:p>
          <a:p>
            <a:r>
              <a:rPr lang="en-GB" dirty="0"/>
              <a:t>Health implications of obesity</a:t>
            </a:r>
          </a:p>
          <a:p>
            <a:r>
              <a:rPr lang="en-GB" dirty="0"/>
              <a:t>Prevalence of PIA</a:t>
            </a:r>
          </a:p>
          <a:p>
            <a:r>
              <a:rPr lang="en-GB" dirty="0"/>
              <a:t>Relationship between PIA and obesity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92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Obesity Map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701801" y="981076"/>
            <a:ext cx="8139113" cy="5229225"/>
            <a:chOff x="112" y="618"/>
            <a:chExt cx="5127" cy="3294"/>
          </a:xfrm>
        </p:grpSpPr>
        <p:grpSp>
          <p:nvGrpSpPr>
            <p:cNvPr id="17412" name="Group 4"/>
            <p:cNvGrpSpPr>
              <a:grpSpLocks/>
            </p:cNvGrpSpPr>
            <p:nvPr/>
          </p:nvGrpSpPr>
          <p:grpSpPr bwMode="auto">
            <a:xfrm>
              <a:off x="703" y="709"/>
              <a:ext cx="1905" cy="907"/>
              <a:chOff x="703" y="709"/>
              <a:chExt cx="1905" cy="907"/>
            </a:xfrm>
          </p:grpSpPr>
          <p:sp>
            <p:nvSpPr>
              <p:cNvPr id="17431" name="Oval 5"/>
              <p:cNvSpPr>
                <a:spLocks noChangeArrowheads="1"/>
              </p:cNvSpPr>
              <p:nvPr/>
            </p:nvSpPr>
            <p:spPr bwMode="auto">
              <a:xfrm>
                <a:off x="703" y="709"/>
                <a:ext cx="1905" cy="907"/>
              </a:xfrm>
              <a:prstGeom prst="ellipse">
                <a:avLst/>
              </a:prstGeom>
              <a:solidFill>
                <a:srgbClr val="FFCC99">
                  <a:alpha val="50195"/>
                </a:srgbClr>
              </a:solidFill>
              <a:ln w="41275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000">
                  <a:solidFill>
                    <a:schemeClr val="bg2"/>
                  </a:solidFill>
                </a:endParaRPr>
              </a:p>
            </p:txBody>
          </p:sp>
          <p:sp>
            <p:nvSpPr>
              <p:cNvPr id="17432" name="Text Box 6"/>
              <p:cNvSpPr txBox="1">
                <a:spLocks noChangeArrowheads="1"/>
              </p:cNvSpPr>
              <p:nvPr/>
            </p:nvSpPr>
            <p:spPr bwMode="auto">
              <a:xfrm>
                <a:off x="930" y="981"/>
                <a:ext cx="142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GB" altLang="en-US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Societal influences</a:t>
                </a:r>
              </a:p>
            </p:txBody>
          </p:sp>
        </p:grpSp>
        <p:grpSp>
          <p:nvGrpSpPr>
            <p:cNvPr id="17413" name="Group 7"/>
            <p:cNvGrpSpPr>
              <a:grpSpLocks/>
            </p:cNvGrpSpPr>
            <p:nvPr/>
          </p:nvGrpSpPr>
          <p:grpSpPr bwMode="auto">
            <a:xfrm>
              <a:off x="2472" y="618"/>
              <a:ext cx="1270" cy="1451"/>
              <a:chOff x="2472" y="618"/>
              <a:chExt cx="1270" cy="1451"/>
            </a:xfrm>
          </p:grpSpPr>
          <p:sp>
            <p:nvSpPr>
              <p:cNvPr id="17429" name="Oval 8"/>
              <p:cNvSpPr>
                <a:spLocks noChangeArrowheads="1"/>
              </p:cNvSpPr>
              <p:nvPr/>
            </p:nvSpPr>
            <p:spPr bwMode="auto">
              <a:xfrm>
                <a:off x="2472" y="618"/>
                <a:ext cx="1270" cy="1451"/>
              </a:xfrm>
              <a:prstGeom prst="ellipse">
                <a:avLst/>
              </a:prstGeom>
              <a:solidFill>
                <a:srgbClr val="FFFF00">
                  <a:alpha val="50195"/>
                </a:srgbClr>
              </a:solidFill>
              <a:ln w="41275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000">
                  <a:solidFill>
                    <a:schemeClr val="bg2"/>
                  </a:solidFill>
                </a:endParaRPr>
              </a:p>
            </p:txBody>
          </p:sp>
          <p:sp>
            <p:nvSpPr>
              <p:cNvPr id="17430" name="Text Box 9"/>
              <p:cNvSpPr txBox="1">
                <a:spLocks noChangeArrowheads="1"/>
              </p:cNvSpPr>
              <p:nvPr/>
            </p:nvSpPr>
            <p:spPr bwMode="auto">
              <a:xfrm>
                <a:off x="2699" y="1162"/>
                <a:ext cx="953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GB" altLang="en-US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Individual psychology</a:t>
                </a:r>
              </a:p>
            </p:txBody>
          </p:sp>
        </p:grpSp>
        <p:grpSp>
          <p:nvGrpSpPr>
            <p:cNvPr id="17414" name="Group 10"/>
            <p:cNvGrpSpPr>
              <a:grpSpLocks/>
            </p:cNvGrpSpPr>
            <p:nvPr/>
          </p:nvGrpSpPr>
          <p:grpSpPr bwMode="auto">
            <a:xfrm>
              <a:off x="1565" y="2931"/>
              <a:ext cx="2857" cy="981"/>
              <a:chOff x="1565" y="2931"/>
              <a:chExt cx="2857" cy="981"/>
            </a:xfrm>
          </p:grpSpPr>
          <p:sp>
            <p:nvSpPr>
              <p:cNvPr id="17427" name="Oval 11"/>
              <p:cNvSpPr>
                <a:spLocks noChangeArrowheads="1"/>
              </p:cNvSpPr>
              <p:nvPr/>
            </p:nvSpPr>
            <p:spPr bwMode="auto">
              <a:xfrm>
                <a:off x="1565" y="2931"/>
                <a:ext cx="2857" cy="981"/>
              </a:xfrm>
              <a:prstGeom prst="ellipse">
                <a:avLst/>
              </a:prstGeom>
              <a:solidFill>
                <a:srgbClr val="99CCFF">
                  <a:alpha val="50195"/>
                </a:srgbClr>
              </a:solidFill>
              <a:ln w="41275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000">
                  <a:solidFill>
                    <a:schemeClr val="bg2"/>
                  </a:solidFill>
                </a:endParaRPr>
              </a:p>
            </p:txBody>
          </p:sp>
          <p:sp>
            <p:nvSpPr>
              <p:cNvPr id="17428" name="Text Box 12"/>
              <p:cNvSpPr txBox="1">
                <a:spLocks noChangeArrowheads="1"/>
              </p:cNvSpPr>
              <p:nvPr/>
            </p:nvSpPr>
            <p:spPr bwMode="auto">
              <a:xfrm>
                <a:off x="2744" y="3249"/>
                <a:ext cx="64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GB" altLang="en-US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Biology</a:t>
                </a:r>
              </a:p>
            </p:txBody>
          </p:sp>
        </p:grpSp>
        <p:grpSp>
          <p:nvGrpSpPr>
            <p:cNvPr id="17415" name="Group 13"/>
            <p:cNvGrpSpPr>
              <a:grpSpLocks/>
            </p:cNvGrpSpPr>
            <p:nvPr/>
          </p:nvGrpSpPr>
          <p:grpSpPr bwMode="auto">
            <a:xfrm>
              <a:off x="4241" y="1344"/>
              <a:ext cx="998" cy="1950"/>
              <a:chOff x="4241" y="1344"/>
              <a:chExt cx="998" cy="1950"/>
            </a:xfrm>
          </p:grpSpPr>
          <p:sp>
            <p:nvSpPr>
              <p:cNvPr id="17425" name="Oval 14"/>
              <p:cNvSpPr>
                <a:spLocks noChangeArrowheads="1"/>
              </p:cNvSpPr>
              <p:nvPr/>
            </p:nvSpPr>
            <p:spPr bwMode="auto">
              <a:xfrm>
                <a:off x="4241" y="1344"/>
                <a:ext cx="952" cy="1950"/>
              </a:xfrm>
              <a:prstGeom prst="ellipse">
                <a:avLst/>
              </a:prstGeom>
              <a:solidFill>
                <a:srgbClr val="99CC00">
                  <a:alpha val="50195"/>
                </a:srgbClr>
              </a:solidFill>
              <a:ln w="41275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000">
                  <a:solidFill>
                    <a:schemeClr val="bg2"/>
                  </a:solidFill>
                </a:endParaRPr>
              </a:p>
            </p:txBody>
          </p:sp>
          <p:sp>
            <p:nvSpPr>
              <p:cNvPr id="17426" name="Text Box 15"/>
              <p:cNvSpPr txBox="1">
                <a:spLocks noChangeArrowheads="1"/>
              </p:cNvSpPr>
              <p:nvPr/>
            </p:nvSpPr>
            <p:spPr bwMode="auto">
              <a:xfrm>
                <a:off x="4241" y="2069"/>
                <a:ext cx="998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GB" altLang="en-US" sz="1800" b="1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</a:t>
                </a:r>
                <a:r>
                  <a:rPr lang="en-GB" altLang="en-US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Activity environment</a:t>
                </a:r>
              </a:p>
            </p:txBody>
          </p:sp>
        </p:grpSp>
        <p:grpSp>
          <p:nvGrpSpPr>
            <p:cNvPr id="17416" name="Group 16"/>
            <p:cNvGrpSpPr>
              <a:grpSpLocks/>
            </p:cNvGrpSpPr>
            <p:nvPr/>
          </p:nvGrpSpPr>
          <p:grpSpPr bwMode="auto">
            <a:xfrm>
              <a:off x="3560" y="1253"/>
              <a:ext cx="1010" cy="1814"/>
              <a:chOff x="3560" y="1253"/>
              <a:chExt cx="1010" cy="1814"/>
            </a:xfrm>
          </p:grpSpPr>
          <p:sp>
            <p:nvSpPr>
              <p:cNvPr id="17423" name="Oval 17"/>
              <p:cNvSpPr>
                <a:spLocks noChangeArrowheads="1"/>
              </p:cNvSpPr>
              <p:nvPr/>
            </p:nvSpPr>
            <p:spPr bwMode="auto">
              <a:xfrm>
                <a:off x="3560" y="1253"/>
                <a:ext cx="817" cy="1814"/>
              </a:xfrm>
              <a:prstGeom prst="ellipse">
                <a:avLst/>
              </a:prstGeom>
              <a:solidFill>
                <a:srgbClr val="339966">
                  <a:alpha val="50195"/>
                </a:srgbClr>
              </a:solidFill>
              <a:ln w="41275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000">
                  <a:solidFill>
                    <a:schemeClr val="bg2"/>
                  </a:solidFill>
                </a:endParaRPr>
              </a:p>
            </p:txBody>
          </p:sp>
          <p:sp>
            <p:nvSpPr>
              <p:cNvPr id="17424" name="Text Box 18"/>
              <p:cNvSpPr txBox="1">
                <a:spLocks noChangeArrowheads="1"/>
              </p:cNvSpPr>
              <p:nvPr/>
            </p:nvSpPr>
            <p:spPr bwMode="auto">
              <a:xfrm>
                <a:off x="3573" y="1779"/>
                <a:ext cx="997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GB" altLang="en-US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Individual activity</a:t>
                </a:r>
              </a:p>
            </p:txBody>
          </p:sp>
        </p:grpSp>
        <p:grpSp>
          <p:nvGrpSpPr>
            <p:cNvPr id="17417" name="Group 19"/>
            <p:cNvGrpSpPr>
              <a:grpSpLocks/>
            </p:cNvGrpSpPr>
            <p:nvPr/>
          </p:nvGrpSpPr>
          <p:grpSpPr bwMode="auto">
            <a:xfrm>
              <a:off x="1610" y="1661"/>
              <a:ext cx="1135" cy="1406"/>
              <a:chOff x="1610" y="1661"/>
              <a:chExt cx="1135" cy="1406"/>
            </a:xfrm>
          </p:grpSpPr>
          <p:sp>
            <p:nvSpPr>
              <p:cNvPr id="17421" name="Oval 20"/>
              <p:cNvSpPr>
                <a:spLocks noChangeArrowheads="1"/>
              </p:cNvSpPr>
              <p:nvPr/>
            </p:nvSpPr>
            <p:spPr bwMode="auto">
              <a:xfrm>
                <a:off x="1610" y="1661"/>
                <a:ext cx="1089" cy="1406"/>
              </a:xfrm>
              <a:prstGeom prst="ellipse">
                <a:avLst/>
              </a:prstGeom>
              <a:solidFill>
                <a:srgbClr val="CC99FF">
                  <a:alpha val="50195"/>
                </a:srgbClr>
              </a:solidFill>
              <a:ln w="41275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000">
                  <a:solidFill>
                    <a:schemeClr val="bg2"/>
                  </a:solidFill>
                </a:endParaRPr>
              </a:p>
            </p:txBody>
          </p:sp>
          <p:sp>
            <p:nvSpPr>
              <p:cNvPr id="17422" name="Text Box 21"/>
              <p:cNvSpPr txBox="1">
                <a:spLocks noChangeArrowheads="1"/>
              </p:cNvSpPr>
              <p:nvPr/>
            </p:nvSpPr>
            <p:spPr bwMode="auto">
              <a:xfrm>
                <a:off x="1701" y="2069"/>
                <a:ext cx="1044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GB" altLang="en-US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Food 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GB" altLang="en-US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Consumption</a:t>
                </a:r>
              </a:p>
            </p:txBody>
          </p:sp>
        </p:grpSp>
        <p:grpSp>
          <p:nvGrpSpPr>
            <p:cNvPr id="17418" name="Group 22"/>
            <p:cNvGrpSpPr>
              <a:grpSpLocks/>
            </p:cNvGrpSpPr>
            <p:nvPr/>
          </p:nvGrpSpPr>
          <p:grpSpPr bwMode="auto">
            <a:xfrm>
              <a:off x="112" y="1388"/>
              <a:ext cx="1543" cy="1951"/>
              <a:chOff x="112" y="1388"/>
              <a:chExt cx="1543" cy="1951"/>
            </a:xfrm>
          </p:grpSpPr>
          <p:sp>
            <p:nvSpPr>
              <p:cNvPr id="17419" name="Oval 23"/>
              <p:cNvSpPr>
                <a:spLocks noChangeArrowheads="1"/>
              </p:cNvSpPr>
              <p:nvPr/>
            </p:nvSpPr>
            <p:spPr bwMode="auto">
              <a:xfrm rot="-1425772">
                <a:off x="112" y="1388"/>
                <a:ext cx="1543" cy="1951"/>
              </a:xfrm>
              <a:prstGeom prst="ellipse">
                <a:avLst/>
              </a:prstGeom>
              <a:solidFill>
                <a:srgbClr val="FFFF99">
                  <a:alpha val="50195"/>
                </a:srgbClr>
              </a:solidFill>
              <a:ln w="41275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000">
                  <a:solidFill>
                    <a:schemeClr val="bg2"/>
                  </a:solidFill>
                </a:endParaRPr>
              </a:p>
            </p:txBody>
          </p:sp>
          <p:sp>
            <p:nvSpPr>
              <p:cNvPr id="17420" name="Text Box 24"/>
              <p:cNvSpPr txBox="1">
                <a:spLocks noChangeArrowheads="1"/>
              </p:cNvSpPr>
              <p:nvPr/>
            </p:nvSpPr>
            <p:spPr bwMode="auto">
              <a:xfrm>
                <a:off x="295" y="2160"/>
                <a:ext cx="12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GB" altLang="en-US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Food Production</a:t>
                </a: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8717361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64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117211" y="188425"/>
            <a:ext cx="11074790" cy="56766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63636" y="6373091"/>
            <a:ext cx="5255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Health Survey for England, 2016 data</a:t>
            </a:r>
          </a:p>
        </p:txBody>
      </p:sp>
    </p:spTree>
    <p:extLst>
      <p:ext uri="{BB962C8B-B14F-4D97-AF65-F5344CB8AC3E}">
        <p14:creationId xmlns:p14="http://schemas.microsoft.com/office/powerpoint/2010/main" val="35353682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Health Implications of Obesity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Major risk factor for </a:t>
            </a:r>
          </a:p>
          <a:p>
            <a:pPr lvl="1"/>
            <a:r>
              <a:rPr lang="en-GB" dirty="0"/>
              <a:t>cardiovascular disease</a:t>
            </a:r>
          </a:p>
          <a:p>
            <a:pPr lvl="1"/>
            <a:r>
              <a:rPr lang="en-GB" dirty="0"/>
              <a:t>type II diabetes</a:t>
            </a:r>
          </a:p>
          <a:p>
            <a:pPr lvl="1"/>
            <a:r>
              <a:rPr lang="en-GB" dirty="0"/>
              <a:t>metabolic syndrome</a:t>
            </a:r>
          </a:p>
          <a:p>
            <a:pPr lvl="1"/>
            <a:r>
              <a:rPr lang="en-GB" dirty="0"/>
              <a:t>musculoskeletal disorders</a:t>
            </a:r>
          </a:p>
          <a:p>
            <a:pPr lvl="1"/>
            <a:r>
              <a:rPr lang="en-GB" dirty="0"/>
              <a:t>some cancers</a:t>
            </a:r>
          </a:p>
          <a:p>
            <a:pPr lvl="1"/>
            <a:r>
              <a:rPr lang="en-GB" dirty="0"/>
              <a:t>Etc., etc.</a:t>
            </a:r>
          </a:p>
          <a:p>
            <a:r>
              <a:rPr lang="en-GB" dirty="0"/>
              <a:t>↑ Risk and severity with ↑ BMI</a:t>
            </a:r>
          </a:p>
          <a:p>
            <a:pPr lvl="1" algn="r"/>
            <a:r>
              <a:rPr lang="en-GB" dirty="0"/>
              <a:t>National Obesity Forum (2018)</a:t>
            </a:r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324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Health Implications of PIA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1508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i="1" dirty="0"/>
              <a:t>“Strong evidence shows that physical inactivity increases the risk of many adverse health conditions, including major non-communicable diseases such as coronary heart disease, type 2 diabetes, and breast and colon cancers, and shortens life expectancy.”</a:t>
            </a:r>
          </a:p>
          <a:p>
            <a:pPr lvl="1" algn="r"/>
            <a:r>
              <a:rPr lang="en-GB" dirty="0"/>
              <a:t>Lee et al (2012)</a:t>
            </a:r>
          </a:p>
          <a:p>
            <a:endParaRPr lang="en-GB" dirty="0"/>
          </a:p>
          <a:p>
            <a:r>
              <a:rPr lang="en-GB" dirty="0"/>
              <a:t>Remember previous lectures </a:t>
            </a:r>
          </a:p>
          <a:p>
            <a:r>
              <a:rPr lang="en-GB" dirty="0"/>
              <a:t>Also link to future lectures</a:t>
            </a:r>
          </a:p>
          <a:p>
            <a:r>
              <a:rPr lang="en-GB" dirty="0"/>
              <a:t>Landmark studies</a:t>
            </a:r>
          </a:p>
          <a:p>
            <a:pPr lvl="1"/>
            <a:r>
              <a:rPr lang="en-GB" dirty="0"/>
              <a:t>Framingham, London bus drivers, US railroad workers, Harvard Alumni, etc.</a:t>
            </a:r>
          </a:p>
          <a:p>
            <a:r>
              <a:rPr lang="en-GB" dirty="0"/>
              <a:t>Refer to recent journal articles in essay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71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Health Implications of Obesity and PIA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Obesity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Major risk factor for:</a:t>
            </a:r>
          </a:p>
          <a:p>
            <a:pPr lvl="1"/>
            <a:r>
              <a:rPr lang="en-GB" dirty="0"/>
              <a:t>cardiovascular disease</a:t>
            </a:r>
          </a:p>
          <a:p>
            <a:pPr lvl="1"/>
            <a:r>
              <a:rPr lang="en-GB" dirty="0"/>
              <a:t>type II diabetes</a:t>
            </a:r>
          </a:p>
          <a:p>
            <a:pPr lvl="1"/>
            <a:r>
              <a:rPr lang="en-GB" dirty="0"/>
              <a:t>metabolic syndrome</a:t>
            </a:r>
          </a:p>
          <a:p>
            <a:pPr lvl="1"/>
            <a:r>
              <a:rPr lang="en-GB" dirty="0"/>
              <a:t>musculoskeletal disorders</a:t>
            </a:r>
          </a:p>
          <a:p>
            <a:pPr lvl="1"/>
            <a:r>
              <a:rPr lang="en-GB" dirty="0"/>
              <a:t>some cancers</a:t>
            </a:r>
          </a:p>
          <a:p>
            <a:pPr lvl="1"/>
            <a:r>
              <a:rPr lang="en-GB" dirty="0"/>
              <a:t>Etc., etc.</a:t>
            </a:r>
          </a:p>
          <a:p>
            <a:r>
              <a:rPr lang="en-GB" dirty="0"/>
              <a:t>↑ Risk and severity with ↑ BMI </a:t>
            </a:r>
            <a:endParaRPr lang="en-GB" dirty="0">
              <a:solidFill>
                <a:srgbClr val="FF0000"/>
              </a:solidFill>
            </a:endParaRPr>
          </a:p>
          <a:p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PIA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/>
              <a:t>Major contributing factor to:</a:t>
            </a:r>
          </a:p>
          <a:p>
            <a:pPr lvl="1"/>
            <a:r>
              <a:rPr lang="en-GB" dirty="0"/>
              <a:t>cardiovascular disease</a:t>
            </a:r>
          </a:p>
          <a:p>
            <a:pPr lvl="1"/>
            <a:r>
              <a:rPr lang="en-GB" dirty="0"/>
              <a:t>type II diabetes</a:t>
            </a:r>
          </a:p>
          <a:p>
            <a:pPr lvl="1"/>
            <a:r>
              <a:rPr lang="en-GB" dirty="0"/>
              <a:t>obesity</a:t>
            </a:r>
          </a:p>
          <a:p>
            <a:pPr lvl="1"/>
            <a:r>
              <a:rPr lang="en-GB" dirty="0"/>
              <a:t>musculoskeletal disorders</a:t>
            </a:r>
          </a:p>
          <a:p>
            <a:pPr lvl="1"/>
            <a:r>
              <a:rPr lang="en-GB" dirty="0"/>
              <a:t>some cancers</a:t>
            </a:r>
          </a:p>
          <a:p>
            <a:pPr lvl="1"/>
            <a:r>
              <a:rPr lang="en-GB" dirty="0"/>
              <a:t>Etc., etc.</a:t>
            </a:r>
          </a:p>
          <a:p>
            <a:r>
              <a:rPr lang="en-GB" dirty="0"/>
              <a:t>↑ Risk and severity with ↑ PIA </a:t>
            </a:r>
            <a:endParaRPr lang="en-GB" dirty="0">
              <a:solidFill>
                <a:srgbClr val="FF0000"/>
              </a:solidFill>
            </a:endParaRP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70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build="p"/>
      <p:bldP spid="6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 Volume and Obesity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BASES – ABC of PA for Health (2010)</a:t>
            </a:r>
          </a:p>
          <a:p>
            <a:pPr lvl="1"/>
            <a:r>
              <a:rPr lang="en-GB" dirty="0"/>
              <a:t>Adults struggling to maintain normal weight need to:</a:t>
            </a:r>
          </a:p>
          <a:p>
            <a:pPr lvl="1"/>
            <a:r>
              <a:rPr lang="en-GB" dirty="0"/>
              <a:t>Reduce energy intake</a:t>
            </a:r>
          </a:p>
          <a:p>
            <a:pPr lvl="1"/>
            <a:r>
              <a:rPr lang="en-GB" dirty="0"/>
              <a:t>Minimise sedentary time</a:t>
            </a:r>
          </a:p>
          <a:p>
            <a:pPr lvl="1"/>
            <a:r>
              <a:rPr lang="en-GB" dirty="0"/>
              <a:t>Go beyond levels of PA</a:t>
            </a:r>
          </a:p>
          <a:p>
            <a:pPr lvl="1"/>
            <a:r>
              <a:rPr lang="en-GB" dirty="0"/>
              <a:t>Aim for 300 minutes per week of moderate intensity PA (MIPA)</a:t>
            </a:r>
          </a:p>
          <a:p>
            <a:pPr lvl="1"/>
            <a:r>
              <a:rPr lang="en-GB" dirty="0"/>
              <a:t>Or 150 minutes per week of vigorous intensity PA (VIPA)</a:t>
            </a:r>
          </a:p>
          <a:p>
            <a:endParaRPr lang="en-GB" dirty="0"/>
          </a:p>
          <a:p>
            <a:r>
              <a:rPr lang="en-GB" dirty="0"/>
              <a:t>ACSM – Appropriate PA Interventions for Weight Loss (2009)</a:t>
            </a:r>
          </a:p>
          <a:p>
            <a:pPr lvl="1"/>
            <a:r>
              <a:rPr lang="en-GB" dirty="0"/>
              <a:t>200-300 minutes per week of MIPA recommended for weight loss</a:t>
            </a:r>
          </a:p>
          <a:p>
            <a:pPr lvl="1"/>
            <a:r>
              <a:rPr lang="en-GB" dirty="0"/>
              <a:t>Weight maintenance after weight loss is improved by &gt;250 minutes per week of MIPA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12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 Volume and Obesity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Saris et al. (2003) – Consensus statement of IASO</a:t>
            </a:r>
          </a:p>
          <a:p>
            <a:pPr lvl="1"/>
            <a:r>
              <a:rPr lang="en-GB" dirty="0"/>
              <a:t>45-60 minutes of MIPA per day needed to prevent transition to obesity</a:t>
            </a:r>
          </a:p>
          <a:p>
            <a:pPr lvl="1"/>
            <a:r>
              <a:rPr lang="en-GB" dirty="0"/>
              <a:t>Formerly obese individuals may need 60-90 minutes MIPA per day</a:t>
            </a:r>
          </a:p>
          <a:p>
            <a:r>
              <a:rPr lang="en-GB" dirty="0" err="1"/>
              <a:t>Freidenreich</a:t>
            </a:r>
            <a:r>
              <a:rPr lang="en-GB" dirty="0"/>
              <a:t> et al. (2019) – PA dose effects on body fat</a:t>
            </a:r>
          </a:p>
          <a:p>
            <a:pPr lvl="1"/>
            <a:r>
              <a:rPr lang="en-GB" dirty="0"/>
              <a:t>300 vs 150 minutes MIPA per week during intervention</a:t>
            </a:r>
          </a:p>
          <a:p>
            <a:pPr lvl="1"/>
            <a:r>
              <a:rPr lang="en-GB" dirty="0"/>
              <a:t>Body fatness changes followed up 12 months post intervention</a:t>
            </a:r>
          </a:p>
          <a:p>
            <a:pPr lvl="1"/>
            <a:r>
              <a:rPr lang="en-GB" dirty="0"/>
              <a:t>High volume PA group had better BMI, waist to hip ratio, abdominal fat</a:t>
            </a:r>
          </a:p>
          <a:p>
            <a:pPr lvl="1"/>
            <a:r>
              <a:rPr lang="en-GB" dirty="0"/>
              <a:t>No difference in total body fat loss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57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 Intensity and Obesity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Growing trend for high intensity interval training (HIIT)</a:t>
            </a:r>
          </a:p>
          <a:p>
            <a:r>
              <a:rPr lang="en-GB" dirty="0"/>
              <a:t>Evidence of improvement in certain clinical markers</a:t>
            </a:r>
          </a:p>
          <a:p>
            <a:r>
              <a:rPr lang="en-GB" dirty="0"/>
              <a:t>Way et al. (2018) - HIIT  vs continuous MIPA and BP</a:t>
            </a:r>
          </a:p>
          <a:p>
            <a:pPr lvl="1"/>
            <a:r>
              <a:rPr lang="en-GB" dirty="0"/>
              <a:t>Improved blood pressure responses in HIIT group</a:t>
            </a:r>
          </a:p>
          <a:p>
            <a:pPr lvl="1"/>
            <a:r>
              <a:rPr lang="en-GB" dirty="0"/>
              <a:t>No difference in arterial stiffness</a:t>
            </a:r>
          </a:p>
          <a:p>
            <a:r>
              <a:rPr lang="en-GB" dirty="0"/>
              <a:t>Whyte et al. (2013) – HIIT and sedentary overweight/obese men</a:t>
            </a:r>
          </a:p>
          <a:p>
            <a:pPr lvl="1"/>
            <a:r>
              <a:rPr lang="en-GB" dirty="0"/>
              <a:t>A single bout of HIIT increased insulin sensitivity and fat oxidation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67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 Intensity and Obesity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err="1"/>
              <a:t>Viana</a:t>
            </a:r>
            <a:r>
              <a:rPr lang="en-GB" dirty="0"/>
              <a:t> et al (2019) - HIIT  vs continuous MIPA</a:t>
            </a:r>
          </a:p>
          <a:p>
            <a:pPr lvl="1"/>
            <a:r>
              <a:rPr lang="en-GB" dirty="0"/>
              <a:t>The magic bullet?</a:t>
            </a:r>
          </a:p>
          <a:p>
            <a:pPr lvl="1"/>
            <a:r>
              <a:rPr lang="en-GB" dirty="0"/>
              <a:t>HIIT provided 28.5% greater reductions in fat mass than continuous MIPA</a:t>
            </a:r>
          </a:p>
          <a:p>
            <a:pPr lvl="1"/>
            <a:endParaRPr lang="en-GB" dirty="0"/>
          </a:p>
          <a:p>
            <a:r>
              <a:rPr lang="en-GB" dirty="0"/>
              <a:t>Su et al. (2019) - HIIT  vs continuous MIPA and CVD risk</a:t>
            </a:r>
          </a:p>
          <a:p>
            <a:pPr lvl="1"/>
            <a:r>
              <a:rPr lang="en-GB" dirty="0"/>
              <a:t>Similar benefits for body composition, vO2 max, total cholesterol</a:t>
            </a:r>
          </a:p>
          <a:p>
            <a:pPr lvl="1"/>
            <a:r>
              <a:rPr lang="en-GB" dirty="0"/>
              <a:t>Better cardiopulmonary fitness improvement in HIIT</a:t>
            </a:r>
          </a:p>
          <a:p>
            <a:pPr lvl="1"/>
            <a:endParaRPr lang="en-GB" dirty="0"/>
          </a:p>
          <a:p>
            <a:r>
              <a:rPr lang="en-GB" dirty="0"/>
              <a:t>High intensity is hard - near maximal effort required</a:t>
            </a:r>
          </a:p>
          <a:p>
            <a:r>
              <a:rPr lang="en-GB" dirty="0"/>
              <a:t>Remember last week’s intensity activity?!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37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 of Obesity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200" i="1" dirty="0"/>
              <a:t>Abnormal or excessive fat accumulation that may impair health (WHO, 2021)</a:t>
            </a:r>
          </a:p>
          <a:p>
            <a:endParaRPr lang="en-GB" sz="3200" i="1" dirty="0"/>
          </a:p>
          <a:p>
            <a:pPr>
              <a:lnSpc>
                <a:spcPct val="90000"/>
              </a:lnSpc>
            </a:pPr>
            <a:r>
              <a:rPr lang="en-GB" sz="2400" dirty="0"/>
              <a:t>Generally defined by anthropometric measures</a:t>
            </a:r>
          </a:p>
          <a:p>
            <a:pPr lvl="1"/>
            <a:r>
              <a:rPr lang="en-GB" sz="2000" dirty="0"/>
              <a:t>e.g. body mass index (BMI)</a:t>
            </a:r>
          </a:p>
          <a:p>
            <a:endParaRPr lang="en-GB" sz="3200" i="1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0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 Intensity and Obesity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Larsen et al (2013) studied cellular changes during HIIT </a:t>
            </a:r>
          </a:p>
          <a:p>
            <a:pPr lvl="1"/>
            <a:r>
              <a:rPr lang="en-GB" dirty="0"/>
              <a:t>Untrained subjects showed signs of oxidative stress and cell damage</a:t>
            </a:r>
          </a:p>
          <a:p>
            <a:pPr lvl="1"/>
            <a:r>
              <a:rPr lang="en-GB" dirty="0"/>
              <a:t>Recommendation for pre-training prior to HITT</a:t>
            </a:r>
          </a:p>
          <a:p>
            <a:r>
              <a:rPr lang="en-GB" dirty="0"/>
              <a:t>De </a:t>
            </a:r>
            <a:r>
              <a:rPr lang="en-GB" dirty="0" err="1"/>
              <a:t>Feo</a:t>
            </a:r>
            <a:r>
              <a:rPr lang="en-GB" dirty="0"/>
              <a:t> (2013) questioned whether HIIT or MIPA is better for weight loss</a:t>
            </a:r>
          </a:p>
          <a:p>
            <a:pPr lvl="1"/>
            <a:r>
              <a:rPr lang="en-GB" dirty="0"/>
              <a:t>Pro  – superior aerobic fitness improvement</a:t>
            </a:r>
          </a:p>
          <a:p>
            <a:pPr lvl="1"/>
            <a:r>
              <a:rPr lang="en-GB" dirty="0"/>
              <a:t>Con – decreased adherence</a:t>
            </a:r>
          </a:p>
          <a:p>
            <a:pPr lvl="1"/>
            <a:endParaRPr lang="en-GB" dirty="0"/>
          </a:p>
          <a:p>
            <a:r>
              <a:rPr lang="en-GB" dirty="0"/>
              <a:t>Adherence critical for any PA related adaptation (as discussed last week)</a:t>
            </a:r>
          </a:p>
          <a:p>
            <a:r>
              <a:rPr lang="en-GB" dirty="0"/>
              <a:t>Adaptations are reversible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29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 obesity a disease or lifestyle disorder?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On-going debate</a:t>
            </a:r>
          </a:p>
          <a:p>
            <a:pPr lvl="1"/>
            <a:r>
              <a:rPr lang="en-GB" dirty="0"/>
              <a:t>Fat but fit?</a:t>
            </a:r>
          </a:p>
          <a:p>
            <a:pPr lvl="1"/>
            <a:r>
              <a:rPr lang="en-GB" dirty="0"/>
              <a:t>Thin but metabolically obese?</a:t>
            </a:r>
          </a:p>
          <a:p>
            <a:pPr lvl="1"/>
            <a:r>
              <a:rPr lang="en-GB" dirty="0" err="1"/>
              <a:t>Sarcopenic</a:t>
            </a:r>
            <a:r>
              <a:rPr lang="en-GB" dirty="0"/>
              <a:t> obesity?</a:t>
            </a:r>
          </a:p>
          <a:p>
            <a:pPr lvl="1"/>
            <a:r>
              <a:rPr lang="en-GB" dirty="0"/>
              <a:t>PA benefits are independent of weight loss</a:t>
            </a:r>
          </a:p>
          <a:p>
            <a:r>
              <a:rPr lang="en-GB" dirty="0"/>
              <a:t>Classified as a disease in some countries </a:t>
            </a:r>
          </a:p>
          <a:p>
            <a:pPr lvl="1"/>
            <a:r>
              <a:rPr lang="en-GB" dirty="0"/>
              <a:t>E.g. USA &amp; Canada – not in the UK (yet)</a:t>
            </a:r>
          </a:p>
          <a:p>
            <a:r>
              <a:rPr lang="en-GB" dirty="0"/>
              <a:t>Need to reclassify definition?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43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2 - Physical Activity, Obesity &amp; Public Health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3614" y="2410687"/>
            <a:ext cx="6593803" cy="3777622"/>
          </a:xfrm>
        </p:spPr>
        <p:txBody>
          <a:bodyPr/>
          <a:lstStyle/>
          <a:p>
            <a:r>
              <a:rPr lang="en-GB" dirty="0"/>
              <a:t>Remember essay title….</a:t>
            </a:r>
          </a:p>
          <a:p>
            <a:endParaRPr lang="en-GB" dirty="0"/>
          </a:p>
          <a:p>
            <a:pPr marL="0" indent="0" algn="ctr">
              <a:buNone/>
            </a:pPr>
            <a:r>
              <a:rPr lang="en-GB" sz="2800" i="1" dirty="0"/>
              <a:t>With reference to the evidence base and epidemiological data, critically explore why physical inactivity should be a public health priority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16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Government Role in Tackling Obesity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Healthy Lives, Healthy People: A call to action on obesity in England</a:t>
            </a:r>
          </a:p>
          <a:p>
            <a:endParaRPr lang="en-GB" dirty="0"/>
          </a:p>
          <a:p>
            <a:r>
              <a:rPr lang="en-GB" dirty="0"/>
              <a:t>Helping people make healthy food choices</a:t>
            </a:r>
          </a:p>
          <a:p>
            <a:r>
              <a:rPr lang="en-GB" dirty="0"/>
              <a:t>Helping people be more active</a:t>
            </a:r>
          </a:p>
          <a:p>
            <a:r>
              <a:rPr lang="en-GB" dirty="0"/>
              <a:t>Transforming the workplace and wider environment</a:t>
            </a:r>
          </a:p>
          <a:p>
            <a:r>
              <a:rPr lang="en-GB" dirty="0"/>
              <a:t>Speaking directly to individuals and families through Change4Life</a:t>
            </a:r>
          </a:p>
          <a:p>
            <a:r>
              <a:rPr lang="en-GB" dirty="0"/>
              <a:t>Devote approx. £14m to Change4Life</a:t>
            </a:r>
          </a:p>
          <a:p>
            <a:pPr lvl="8" algn="r"/>
            <a:r>
              <a:rPr lang="en-GB" sz="1600" dirty="0"/>
              <a:t>Dept. of Health (2011)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82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4109" y="624110"/>
            <a:ext cx="10141527" cy="1280890"/>
          </a:xfrm>
        </p:spPr>
        <p:txBody>
          <a:bodyPr/>
          <a:lstStyle/>
          <a:p>
            <a:r>
              <a:rPr lang="en-GB" dirty="0"/>
              <a:t>APPG Summary of Recommendations (2018)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4184073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 national obesity strategy</a:t>
            </a:r>
          </a:p>
          <a:p>
            <a:r>
              <a:rPr lang="en-GB" dirty="0"/>
              <a:t>Obesity/weight management training at medical school</a:t>
            </a:r>
          </a:p>
          <a:p>
            <a:r>
              <a:rPr lang="en-GB" dirty="0"/>
              <a:t>9pm watershed for advertising of food and drink high in fat, sugar and salt</a:t>
            </a:r>
          </a:p>
          <a:p>
            <a:r>
              <a:rPr lang="en-GB" dirty="0"/>
              <a:t>Investigate whether obesity should be classified as a disease</a:t>
            </a:r>
          </a:p>
          <a:p>
            <a:r>
              <a:rPr lang="en-GB" dirty="0"/>
              <a:t>Government should commission or support the development of a cost benefit analysis of obesity interventions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87" y="1524000"/>
            <a:ext cx="9825644" cy="167648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86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Childhood Obesity Plan (2016, 2018)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32073" y="1628685"/>
            <a:ext cx="3777671" cy="521038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817091" y="1624600"/>
            <a:ext cx="3740723" cy="524758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818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Childhood Obesity Plan - Key Points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Soft drink industry levy (came into force 6</a:t>
            </a:r>
            <a:r>
              <a:rPr lang="en-GB" baseline="30000" dirty="0"/>
              <a:t>th</a:t>
            </a:r>
            <a:r>
              <a:rPr lang="en-GB" dirty="0"/>
              <a:t> April 2018)</a:t>
            </a:r>
          </a:p>
          <a:p>
            <a:r>
              <a:rPr lang="en-GB" dirty="0"/>
              <a:t>Asks the food and drink industry to cut the sugar in products popular with children </a:t>
            </a:r>
          </a:p>
          <a:p>
            <a:pPr lvl="1"/>
            <a:r>
              <a:rPr lang="en-GB" dirty="0"/>
              <a:t>5% cut in year one (not achieved!)</a:t>
            </a:r>
          </a:p>
          <a:p>
            <a:pPr lvl="1"/>
            <a:r>
              <a:rPr lang="en-GB" dirty="0"/>
              <a:t>20% cut by 2020</a:t>
            </a:r>
          </a:p>
          <a:p>
            <a:r>
              <a:rPr lang="en-GB" dirty="0"/>
              <a:t>Make healthy options available in the public sector</a:t>
            </a:r>
          </a:p>
          <a:p>
            <a:r>
              <a:rPr lang="en-GB" dirty="0"/>
              <a:t>Clearer food labelling</a:t>
            </a:r>
          </a:p>
          <a:p>
            <a:r>
              <a:rPr lang="en-GB" dirty="0"/>
              <a:t>Helping children enjoy an hour of PA a day</a:t>
            </a:r>
          </a:p>
          <a:p>
            <a:r>
              <a:rPr lang="en-GB" dirty="0"/>
              <a:t>Enabling health professionals to support families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54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FBC11F-BEAA-403E-8F30-436A7B775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3692" y="446088"/>
            <a:ext cx="4030719" cy="976312"/>
          </a:xfrm>
        </p:spPr>
        <p:txBody>
          <a:bodyPr>
            <a:normAutofit/>
          </a:bodyPr>
          <a:lstStyle/>
          <a:p>
            <a:r>
              <a:rPr lang="en-GB" sz="2400" dirty="0"/>
              <a:t>Current UK PA Guidelines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D69BB9-5380-44B4-94FF-A1709E876F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3013" y="860418"/>
            <a:ext cx="5181600" cy="4586302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C9207D-DDC4-44C2-91F2-2232DD2CEB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63692" y="1598613"/>
            <a:ext cx="4030720" cy="426243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UK consensus on the amount and type of PA needed to benefit health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Summarises guidelines by age groups: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Under 5’s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Infants, toddlers and pre-schoolers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Children and young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Older adults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Additional guidelines for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pregnant women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women after childbirth (birth – 12 months)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disabled adults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BF2A2FA-C790-4E83-914B-5933A276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0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9927" y="624110"/>
            <a:ext cx="9328728" cy="1280890"/>
          </a:xfrm>
        </p:spPr>
        <p:txBody>
          <a:bodyPr>
            <a:normAutofit/>
          </a:bodyPr>
          <a:lstStyle/>
          <a:p>
            <a:r>
              <a:rPr lang="en-GB" dirty="0"/>
              <a:t>Everybody Active, Every Day (PHE, 2014)</a:t>
            </a:r>
            <a:br>
              <a:rPr lang="en-GB" dirty="0"/>
            </a:br>
            <a:r>
              <a:rPr lang="en-GB" sz="2700" dirty="0"/>
              <a:t>An evidence-based approach to physical activity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3326" y="2111379"/>
            <a:ext cx="3819525" cy="3619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897" y="2109787"/>
            <a:ext cx="4248150" cy="26384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38473" y="5172364"/>
            <a:ext cx="4331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Action required across the four areas. PHE outlines how they intend to support local and national action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8283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1673" y="614874"/>
            <a:ext cx="9153236" cy="1280890"/>
          </a:xfrm>
        </p:spPr>
        <p:txBody>
          <a:bodyPr/>
          <a:lstStyle/>
          <a:p>
            <a:r>
              <a:rPr lang="en-GB" dirty="0"/>
              <a:t>Everybody Active, Every Day (PHE, 2014)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Supported by PHE’s Health matters: getting every adult active every day (2016)</a:t>
            </a:r>
          </a:p>
          <a:p>
            <a:r>
              <a:rPr lang="en-GB" dirty="0"/>
              <a:t>Resources section online</a:t>
            </a:r>
          </a:p>
          <a:p>
            <a:r>
              <a:rPr lang="en-GB" dirty="0"/>
              <a:t>Role identified for healthcare professionals, NHS commissioners, sports and leisure sector</a:t>
            </a:r>
          </a:p>
          <a:p>
            <a:r>
              <a:rPr lang="en-GB" dirty="0"/>
              <a:t>Available at: </a:t>
            </a:r>
            <a:r>
              <a:rPr lang="en-GB" dirty="0">
                <a:hlinkClick r:id="rId2"/>
              </a:rPr>
              <a:t>https://www.gov.uk/government/publications/health-matters-getting-every-adult-active-every-day/health-matters-getting-every-adult-active-every-day#contents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12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Measuring Obesity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717965"/>
            <a:ext cx="8915400" cy="4849090"/>
          </a:xfrm>
        </p:spPr>
        <p:txBody>
          <a:bodyPr>
            <a:normAutofit/>
          </a:bodyPr>
          <a:lstStyle/>
          <a:p>
            <a:r>
              <a:rPr lang="en-GB" dirty="0"/>
              <a:t>BMI </a:t>
            </a:r>
          </a:p>
          <a:p>
            <a:pPr lvl="1"/>
            <a:r>
              <a:rPr lang="en-GB" dirty="0"/>
              <a:t>Easily measured – just needs an individual’s weight (in kg) and height (in metres)</a:t>
            </a:r>
          </a:p>
          <a:p>
            <a:pPr lvl="1"/>
            <a:r>
              <a:rPr lang="en-GB" dirty="0"/>
              <a:t>On a calculator – weight divided by height divided by height again</a:t>
            </a:r>
          </a:p>
          <a:p>
            <a:pPr lvl="1"/>
            <a:r>
              <a:rPr lang="en-GB" dirty="0"/>
              <a:t>Apps &amp; online tools</a:t>
            </a:r>
          </a:p>
          <a:p>
            <a:r>
              <a:rPr lang="en-GB" dirty="0"/>
              <a:t>Waist circumference</a:t>
            </a:r>
          </a:p>
          <a:p>
            <a:r>
              <a:rPr lang="en-GB" dirty="0"/>
              <a:t>Waist to hip ratio</a:t>
            </a:r>
          </a:p>
          <a:p>
            <a:r>
              <a:rPr lang="en-GB" dirty="0"/>
              <a:t>Waist to height ratio</a:t>
            </a:r>
          </a:p>
          <a:p>
            <a:r>
              <a:rPr lang="en-GB" dirty="0"/>
              <a:t>Body fat percentage</a:t>
            </a:r>
          </a:p>
          <a:p>
            <a:pPr lvl="1"/>
            <a:r>
              <a:rPr lang="en-GB" dirty="0"/>
              <a:t>Skinfold measures</a:t>
            </a:r>
          </a:p>
          <a:p>
            <a:pPr lvl="1"/>
            <a:r>
              <a:rPr lang="en-GB" dirty="0"/>
              <a:t>Bio Impedance Analysis (BIA)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90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Global PIA Issue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81019"/>
            <a:ext cx="8915400" cy="3777622"/>
          </a:xfrm>
        </p:spPr>
        <p:txBody>
          <a:bodyPr/>
          <a:lstStyle/>
          <a:p>
            <a:r>
              <a:rPr lang="en-GB" dirty="0"/>
              <a:t>WHO (2018) – Global Action Plan on PA 2018-2030: More active people for a healthier world</a:t>
            </a:r>
          </a:p>
          <a:p>
            <a:pPr lvl="1"/>
            <a:r>
              <a:rPr lang="en-GB" dirty="0"/>
              <a:t>Create active societies</a:t>
            </a:r>
          </a:p>
          <a:p>
            <a:pPr lvl="1"/>
            <a:r>
              <a:rPr lang="en-GB" dirty="0"/>
              <a:t>Create active environments</a:t>
            </a:r>
          </a:p>
          <a:p>
            <a:pPr lvl="1"/>
            <a:r>
              <a:rPr lang="en-GB" dirty="0"/>
              <a:t>Create active people</a:t>
            </a:r>
          </a:p>
          <a:p>
            <a:pPr lvl="1"/>
            <a:r>
              <a:rPr lang="en-GB" dirty="0"/>
              <a:t>Create active systems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836" y="3785728"/>
            <a:ext cx="6533564" cy="307227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25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Public Health England One You campaign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" y="-25548"/>
            <a:ext cx="12184202" cy="689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9161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www.sportengland.org/media/13608/tgc_downloadableposters_fgr4we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" y="9266"/>
            <a:ext cx="12210416" cy="684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3716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7FCDEF-F051-4866-AEFE-5C79FE04AD22}"/>
              </a:ext>
            </a:extLst>
          </p:cNvPr>
          <p:cNvSpPr txBox="1"/>
          <p:nvPr/>
        </p:nvSpPr>
        <p:spPr>
          <a:xfrm>
            <a:off x="229259" y="2133600"/>
            <a:ext cx="4070244" cy="3759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rgbClr val="FF0076"/>
              </a:buClr>
              <a:buFont typeface="Wingdings 3" charset="2"/>
              <a:buChar char="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apps and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programmes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available locally</a:t>
            </a:r>
          </a:p>
          <a:p>
            <a:pPr>
              <a:spcBef>
                <a:spcPts val="1000"/>
              </a:spcBef>
              <a:buClr>
                <a:srgbClr val="FF0076"/>
              </a:buClr>
              <a:buFont typeface="Wingdings 3" charset="2"/>
              <a:buChar char="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https://www.nhs.uk/healthier-families/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0"/>
              </a:spcBef>
              <a:buClr>
                <a:srgbClr val="FF0076"/>
              </a:buClr>
              <a:buFont typeface="Wingdings 3" charset="2"/>
              <a:buChar char="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961242-50C2-41CF-90E6-2477E9BD5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514" y="6133610"/>
            <a:ext cx="7797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/>
              <a:pPr defTabSz="914400">
                <a:lnSpc>
                  <a:spcPct val="90000"/>
                </a:lnSpc>
                <a:spcAft>
                  <a:spcPts val="600"/>
                </a:spcAft>
              </a:pPr>
              <a:t>53</a:t>
            </a:fld>
            <a:endParaRPr lang="en-US" sz="19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C8C6D-7767-42B6-8125-044D6D4970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04" r="-1" b="5393"/>
          <a:stretch/>
        </p:blipFill>
        <p:spPr>
          <a:xfrm>
            <a:off x="4619543" y="10"/>
            <a:ext cx="7572457" cy="685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064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AA35A0-1D25-40E4-8B5F-C9C99649C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613" y="643467"/>
            <a:ext cx="6022774" cy="557106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FF0AAA-60AF-46B3-B605-5EBBE9CB1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6349513"/>
            <a:ext cx="779767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9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54</a:t>
            </a:fld>
            <a:endParaRPr lang="en-US" sz="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011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Review of learning 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Understand the prevalence and health implications of obesity</a:t>
            </a:r>
          </a:p>
          <a:p>
            <a:r>
              <a:rPr lang="en-GB" dirty="0"/>
              <a:t>Explore the relationship between PIA/PA and obesity</a:t>
            </a:r>
          </a:p>
          <a:p>
            <a:r>
              <a:rPr lang="en-GB" dirty="0"/>
              <a:t>Review key public health policies which influence PIA/PA and obesity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01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All Party Parliamentary Group on Obesity (2018). </a:t>
            </a:r>
            <a:r>
              <a:rPr lang="en-GB" i="1" dirty="0"/>
              <a:t>The current landscape of obesity services: a report from the All-Party Parliamentary Group on Obesity</a:t>
            </a:r>
            <a:r>
              <a:rPr lang="en-GB" dirty="0"/>
              <a:t>. Available at: </a:t>
            </a:r>
            <a:r>
              <a:rPr lang="en-GB" dirty="0">
                <a:hlinkClick r:id="rId2"/>
              </a:rPr>
              <a:t>http://www.bomss.org.uk/wp-content/uploads/2018/05/APPG-Obesity-2018.pdf</a:t>
            </a:r>
            <a:endParaRPr lang="en-GB" dirty="0"/>
          </a:p>
          <a:p>
            <a:r>
              <a:rPr lang="en-GB" dirty="0"/>
              <a:t>American College of Sports Medicine (2009). Appropriate Physical Activity Interventions for Weight Loss and Prevention of Weight Regain for Adults. </a:t>
            </a:r>
            <a:r>
              <a:rPr lang="en-GB" i="1" dirty="0"/>
              <a:t>Medicine and Science in Sports and Exercise</a:t>
            </a:r>
            <a:r>
              <a:rPr lang="en-GB" dirty="0"/>
              <a:t>. 41. 460-471.</a:t>
            </a:r>
          </a:p>
          <a:p>
            <a:r>
              <a:rPr lang="en-GB" dirty="0"/>
              <a:t>British Association of Sport and Exercise Sciences (2010). The ABC of Physical Activity for Health: A consensus statement from the BASES. </a:t>
            </a:r>
            <a:r>
              <a:rPr lang="en-GB" i="1" dirty="0"/>
              <a:t>Journal of Sports Sciences</a:t>
            </a:r>
            <a:r>
              <a:rPr lang="en-GB" dirty="0"/>
              <a:t>, 28:6, 573-59.</a:t>
            </a:r>
          </a:p>
          <a:p>
            <a:r>
              <a:rPr lang="en-GB" dirty="0" err="1"/>
              <a:t>Bhaskaran</a:t>
            </a:r>
            <a:r>
              <a:rPr lang="en-GB" dirty="0"/>
              <a:t>, K., dos Santos Silva, I., Leon, D., Douglas, I., and Smeeth, L. (2018) Association of BMI with overall and cause-specific mortality: a population-based cohort study of 3.6 million adults in the UK. </a:t>
            </a:r>
            <a:r>
              <a:rPr lang="en-GB" i="1" dirty="0"/>
              <a:t>Lancet Diabetes and Endocrinology. 6:12, 943-953.</a:t>
            </a:r>
            <a:r>
              <a:rPr lang="en-GB" dirty="0"/>
              <a:t> </a:t>
            </a:r>
          </a:p>
          <a:p>
            <a:r>
              <a:rPr lang="en-GB" dirty="0"/>
              <a:t>De </a:t>
            </a:r>
            <a:r>
              <a:rPr lang="en-GB" dirty="0" err="1"/>
              <a:t>Feo</a:t>
            </a:r>
            <a:r>
              <a:rPr lang="en-GB" dirty="0"/>
              <a:t> (2013). Is high-intensity exercise better than moderate-intensity exercise for weight loss? </a:t>
            </a:r>
            <a:r>
              <a:rPr lang="en-GB" i="1" dirty="0"/>
              <a:t>Nutrition, Metabolism and Cardiovascular Disease</a:t>
            </a:r>
            <a:r>
              <a:rPr lang="en-GB" dirty="0"/>
              <a:t>s. 23, 1037-1042.</a:t>
            </a:r>
          </a:p>
          <a:p>
            <a:pPr lvl="0"/>
            <a:r>
              <a:rPr lang="en-GB" dirty="0"/>
              <a:t>Department of Health (2011) </a:t>
            </a:r>
            <a:r>
              <a:rPr lang="en-GB" i="1" dirty="0"/>
              <a:t>Healthy Lives, Healthy People: A Call to Action on Obesity in England.</a:t>
            </a:r>
            <a:r>
              <a:rPr lang="en-GB" dirty="0"/>
              <a:t> Available at: </a:t>
            </a:r>
            <a:r>
              <a:rPr lang="en-GB" u="sng" dirty="0">
                <a:hlinkClick r:id="rId3"/>
              </a:rPr>
              <a:t>https://assets.publishing.service.gov.uk/government/uploads/system/uploads/attachment_data/file/213720/dh_130487.pdf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1146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Department of Health and Social Care (2019) </a:t>
            </a:r>
            <a:r>
              <a:rPr lang="en-GB" i="1" dirty="0"/>
              <a:t>UK Chief Medical Officers’ Physical Activity Guidelines. </a:t>
            </a:r>
            <a:r>
              <a:rPr lang="en-GB" dirty="0"/>
              <a:t>Available at: </a:t>
            </a:r>
            <a:r>
              <a:rPr lang="en-GB" dirty="0">
                <a:hlinkClick r:id="rId3"/>
              </a:rPr>
              <a:t>https://assets.publishing.service.gov.uk/government/uploads/system/uploads/attachment_data/file/832868/uk-chief-medical-officers-physical-activity-guidelines.pdf</a:t>
            </a:r>
            <a:r>
              <a:rPr lang="en-GB" dirty="0"/>
              <a:t> (Accessed: 19 February 2022). </a:t>
            </a:r>
          </a:p>
          <a:p>
            <a:r>
              <a:rPr lang="en-GB" dirty="0" err="1"/>
              <a:t>Freidenreich</a:t>
            </a:r>
            <a:r>
              <a:rPr lang="en-GB" dirty="0"/>
              <a:t>, C., </a:t>
            </a:r>
            <a:r>
              <a:rPr lang="en-GB" dirty="0" err="1"/>
              <a:t>Ruan</a:t>
            </a:r>
            <a:r>
              <a:rPr lang="en-GB" dirty="0"/>
              <a:t>, Y., </a:t>
            </a:r>
            <a:r>
              <a:rPr lang="en-GB" dirty="0" err="1"/>
              <a:t>Duha</a:t>
            </a:r>
            <a:r>
              <a:rPr lang="en-GB" dirty="0"/>
              <a:t>, A. and </a:t>
            </a:r>
            <a:r>
              <a:rPr lang="en-GB" dirty="0" err="1"/>
              <a:t>Courneya</a:t>
            </a:r>
            <a:r>
              <a:rPr lang="en-GB" dirty="0"/>
              <a:t>, K. (2019). Exercise Dose Effects on Body Fat 12 Months after an Exercise Intervention: Follow-up from a Randomized Controlled Trial. </a:t>
            </a:r>
            <a:r>
              <a:rPr lang="en-GB" i="1" dirty="0"/>
              <a:t>Journal of Obesity. </a:t>
            </a:r>
            <a:r>
              <a:rPr lang="en-GB" dirty="0"/>
              <a:t>doi.org/10.1155/2019/3916416</a:t>
            </a:r>
          </a:p>
          <a:p>
            <a:r>
              <a:rPr lang="en-GB" dirty="0"/>
              <a:t>HM Government (2016). </a:t>
            </a:r>
            <a:r>
              <a:rPr lang="en-GB" i="1" dirty="0"/>
              <a:t>Childhood Obesity: A Plan for Action. </a:t>
            </a:r>
            <a:r>
              <a:rPr lang="en-GB" dirty="0"/>
              <a:t>Available at: </a:t>
            </a:r>
            <a:r>
              <a:rPr lang="en-GB" u="sng" dirty="0">
                <a:hlinkClick r:id="rId4"/>
              </a:rPr>
              <a:t>https://assets.publishing.service.gov.uk/government/uploads/system/uploads/attachment_data/file/546588/Childhood_obesity_2016__2__acc.pdf</a:t>
            </a:r>
            <a:r>
              <a:rPr lang="en-GB" u="sng" dirty="0"/>
              <a:t> </a:t>
            </a:r>
            <a:r>
              <a:rPr lang="en-GB" dirty="0"/>
              <a:t>(Accessed: 19 August 2022). </a:t>
            </a:r>
          </a:p>
          <a:p>
            <a:r>
              <a:rPr lang="en-GB" dirty="0"/>
              <a:t>Keaver, L., Xu, B., </a:t>
            </a:r>
            <a:r>
              <a:rPr lang="en-GB" dirty="0" err="1"/>
              <a:t>Jaccard</a:t>
            </a:r>
            <a:r>
              <a:rPr lang="en-GB" dirty="0"/>
              <a:t>, A. and Webber, L. (2018) Morbid obesity in the UK: A modelling projection study to 2035. </a:t>
            </a:r>
            <a:r>
              <a:rPr lang="en-GB" i="1" dirty="0"/>
              <a:t>Scandinavian Journal of Public Health. A</a:t>
            </a:r>
            <a:r>
              <a:rPr lang="en-GB" dirty="0"/>
              <a:t>vailable at: </a:t>
            </a:r>
            <a:r>
              <a:rPr lang="en-GB" dirty="0">
                <a:hlinkClick r:id="rId5"/>
              </a:rPr>
              <a:t>https://journals.sagepub.com/doi/pdf/10.1177/1403494818794814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prstClr val="black"/>
                </a:solidFill>
              </a:rPr>
              <a:t>Larsen, F, et al. (2016). High-intensity sprint training inhibits mitochondrial respiration through </a:t>
            </a:r>
            <a:r>
              <a:rPr lang="en-GB" dirty="0" err="1">
                <a:solidFill>
                  <a:prstClr val="black"/>
                </a:solidFill>
              </a:rPr>
              <a:t>aconitase</a:t>
            </a:r>
            <a:r>
              <a:rPr lang="en-GB" dirty="0">
                <a:solidFill>
                  <a:prstClr val="black"/>
                </a:solidFill>
              </a:rPr>
              <a:t> inactivation. </a:t>
            </a:r>
            <a:r>
              <a:rPr lang="en-GB" i="1" dirty="0">
                <a:solidFill>
                  <a:prstClr val="black"/>
                </a:solidFill>
              </a:rPr>
              <a:t>The FASEB Journal</a:t>
            </a:r>
            <a:r>
              <a:rPr lang="en-GB" dirty="0">
                <a:solidFill>
                  <a:prstClr val="black"/>
                </a:solidFill>
              </a:rPr>
              <a:t>. 30. 417-427</a:t>
            </a:r>
          </a:p>
          <a:p>
            <a:r>
              <a:rPr lang="en-GB" dirty="0">
                <a:solidFill>
                  <a:prstClr val="black"/>
                </a:solidFill>
              </a:rPr>
              <a:t>Lee, I., Shiroma, E.J., </a:t>
            </a:r>
            <a:r>
              <a:rPr lang="en-GB" dirty="0" err="1">
                <a:solidFill>
                  <a:prstClr val="black"/>
                </a:solidFill>
              </a:rPr>
              <a:t>Lobelo</a:t>
            </a:r>
            <a:r>
              <a:rPr lang="en-GB" dirty="0">
                <a:solidFill>
                  <a:prstClr val="black"/>
                </a:solidFill>
              </a:rPr>
              <a:t>, F., </a:t>
            </a:r>
            <a:r>
              <a:rPr lang="en-GB" dirty="0" err="1">
                <a:solidFill>
                  <a:prstClr val="black"/>
                </a:solidFill>
              </a:rPr>
              <a:t>Puska</a:t>
            </a:r>
            <a:r>
              <a:rPr lang="en-GB" dirty="0">
                <a:solidFill>
                  <a:prstClr val="black"/>
                </a:solidFill>
              </a:rPr>
              <a:t>, P., Blair, S.N., </a:t>
            </a:r>
            <a:r>
              <a:rPr lang="en-GB" dirty="0" err="1">
                <a:solidFill>
                  <a:prstClr val="black"/>
                </a:solidFill>
              </a:rPr>
              <a:t>Katzmarzyk</a:t>
            </a:r>
            <a:r>
              <a:rPr lang="en-GB" dirty="0">
                <a:solidFill>
                  <a:prstClr val="black"/>
                </a:solidFill>
              </a:rPr>
              <a:t>, P.T., for the Lancet Physical Activity Series Working Group (2012). Effect of physical inactivity on major non-communicable diseases worldwide: An analysis of burden of disease and life expectancy. </a:t>
            </a:r>
            <a:r>
              <a:rPr lang="en-GB" i="1" dirty="0">
                <a:solidFill>
                  <a:prstClr val="black"/>
                </a:solidFill>
              </a:rPr>
              <a:t>The Lancet</a:t>
            </a:r>
            <a:r>
              <a:rPr lang="en-GB" dirty="0">
                <a:solidFill>
                  <a:prstClr val="black"/>
                </a:solidFill>
              </a:rPr>
              <a:t>; 380(9838): 219-229.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8625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NHS Digital (2020) </a:t>
            </a:r>
            <a:r>
              <a:rPr lang="en-GB" i="1" dirty="0"/>
              <a:t>Health Survey for England, overweight and obesity in adults and children. </a:t>
            </a:r>
            <a:r>
              <a:rPr lang="en-GB" dirty="0"/>
              <a:t>Available at: </a:t>
            </a:r>
            <a:r>
              <a:rPr lang="en-GB" dirty="0">
                <a:hlinkClick r:id="rId2"/>
              </a:rPr>
              <a:t>https://digital.nhs.uk/data-and-information/publications/statistical/health-survey-for-england/2019</a:t>
            </a:r>
            <a:r>
              <a:rPr lang="en-GB" i="1" dirty="0"/>
              <a:t> </a:t>
            </a:r>
            <a:r>
              <a:rPr lang="en-GB" dirty="0"/>
              <a:t>(Accessed: 18 February 2022). </a:t>
            </a:r>
          </a:p>
          <a:p>
            <a:r>
              <a:rPr lang="en-GB" altLang="en-US" dirty="0"/>
              <a:t>Public Health England (2016) </a:t>
            </a:r>
            <a:r>
              <a:rPr lang="en-GB" altLang="en-US" i="1" dirty="0"/>
              <a:t>Health matters: getting every adult active every day. </a:t>
            </a:r>
            <a:r>
              <a:rPr lang="en-GB" altLang="en-US" dirty="0"/>
              <a:t>Available at: </a:t>
            </a:r>
            <a:r>
              <a:rPr lang="en-GB" altLang="en-US" dirty="0">
                <a:hlinkClick r:id="rId3"/>
              </a:rPr>
              <a:t>https://www.gov.uk/government/publications/health-matters-getting-every-adult-active-every-day/health-matters-getting-every-adult-active-every-day</a:t>
            </a:r>
            <a:r>
              <a:rPr lang="en-GB" altLang="en-US" dirty="0"/>
              <a:t> </a:t>
            </a:r>
          </a:p>
          <a:p>
            <a:r>
              <a:rPr lang="en-GB" dirty="0"/>
              <a:t>OECD Health Division (2017)</a:t>
            </a:r>
            <a:r>
              <a:rPr lang="en-GB" i="1" dirty="0"/>
              <a:t> Obesity Update 2017. </a:t>
            </a:r>
            <a:r>
              <a:rPr lang="en-GB" dirty="0"/>
              <a:t>Available at: </a:t>
            </a:r>
            <a:r>
              <a:rPr lang="en-GB" u="sng" dirty="0">
                <a:hlinkClick r:id="rId4"/>
              </a:rPr>
              <a:t>http://www.oecd.org/health/health-systems/Obesity-Update-2,017.pdf</a:t>
            </a:r>
            <a:r>
              <a:rPr lang="en-GB" dirty="0"/>
              <a:t> (Accessed: 19 August 2022). </a:t>
            </a:r>
          </a:p>
          <a:p>
            <a:r>
              <a:rPr lang="en-GB" dirty="0"/>
              <a:t>Saris, W., Blair, S., van </a:t>
            </a:r>
            <a:r>
              <a:rPr lang="en-GB" dirty="0" err="1"/>
              <a:t>Baak</a:t>
            </a:r>
            <a:r>
              <a:rPr lang="en-GB" dirty="0"/>
              <a:t>, M, Eaton, S., Davies, P., Di Pietro, L., </a:t>
            </a:r>
            <a:r>
              <a:rPr lang="en-GB" dirty="0" err="1"/>
              <a:t>Fogelhol</a:t>
            </a:r>
            <a:r>
              <a:rPr lang="en-GB" dirty="0"/>
              <a:t>, M., </a:t>
            </a:r>
            <a:r>
              <a:rPr lang="en-GB" dirty="0" err="1"/>
              <a:t>Rissanen</a:t>
            </a:r>
            <a:r>
              <a:rPr lang="en-GB" dirty="0"/>
              <a:t>, A., </a:t>
            </a:r>
            <a:r>
              <a:rPr lang="en-GB" dirty="0" err="1"/>
              <a:t>Schoeller</a:t>
            </a:r>
            <a:r>
              <a:rPr lang="en-GB" dirty="0"/>
              <a:t>, D., Swinburn, B., Tremblay, A., </a:t>
            </a:r>
            <a:r>
              <a:rPr lang="en-GB" dirty="0" err="1"/>
              <a:t>Westerterp</a:t>
            </a:r>
            <a:r>
              <a:rPr lang="en-GB" dirty="0"/>
              <a:t>, K., and Wyatt, H. (2003). How much physical activity is enough to prevent unhealthy weight </a:t>
            </a:r>
            <a:r>
              <a:rPr lang="en-GB" dirty="0" err="1"/>
              <a:t>gaon</a:t>
            </a:r>
            <a:r>
              <a:rPr lang="en-GB" dirty="0"/>
              <a:t>? </a:t>
            </a:r>
            <a:r>
              <a:rPr lang="en-GB" i="1" dirty="0"/>
              <a:t>Obesity Reviews. </a:t>
            </a:r>
            <a:r>
              <a:rPr lang="en-GB" dirty="0"/>
              <a:t>4. 101-104</a:t>
            </a:r>
          </a:p>
          <a:p>
            <a:r>
              <a:rPr lang="en-GB" dirty="0"/>
              <a:t>Su, L., Fu, J., Sun, S., Zhao, G., Cheng, W., Dou, C. and </a:t>
            </a:r>
            <a:r>
              <a:rPr lang="en-GB" dirty="0" err="1"/>
              <a:t>Quan</a:t>
            </a:r>
            <a:r>
              <a:rPr lang="en-GB" dirty="0"/>
              <a:t>, M. (2019). Effects of HIIT and MICT on cardiovascular risk factors in adults with overweight and/or obesity: A meta-analysis. </a:t>
            </a:r>
            <a:r>
              <a:rPr lang="en-GB" i="1" dirty="0" err="1"/>
              <a:t>Plos</a:t>
            </a:r>
            <a:r>
              <a:rPr lang="en-GB" i="1" dirty="0"/>
              <a:t> One</a:t>
            </a:r>
            <a:r>
              <a:rPr lang="en-GB" dirty="0"/>
              <a:t>. 14 (1) 1-21</a:t>
            </a:r>
          </a:p>
          <a:p>
            <a:r>
              <a:rPr lang="en-GB" dirty="0"/>
              <a:t>Sung, H., Siegel, R., Rosenberg, P., </a:t>
            </a:r>
            <a:r>
              <a:rPr lang="en-GB" dirty="0" err="1"/>
              <a:t>Jemal</a:t>
            </a:r>
            <a:r>
              <a:rPr lang="en-GB" dirty="0"/>
              <a:t>, A. (2019). Emerging cancer trends among young adults in the USA: analysis of a population-based cancer registry. </a:t>
            </a:r>
            <a:r>
              <a:rPr lang="en-GB" i="1" dirty="0"/>
              <a:t>Lancet Public Health</a:t>
            </a:r>
            <a:r>
              <a:rPr lang="en-GB" dirty="0"/>
              <a:t>. </a:t>
            </a:r>
            <a:r>
              <a:rPr lang="en-GB" dirty="0">
                <a:hlinkClick r:id="rId5"/>
              </a:rPr>
              <a:t>http://dx.doi.org/10.1016/S2468-2667(18)30267-6</a:t>
            </a: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9045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Vianna, R, Naves, J., </a:t>
            </a:r>
            <a:r>
              <a:rPr lang="en-GB" dirty="0" err="1"/>
              <a:t>Coswig</a:t>
            </a:r>
            <a:r>
              <a:rPr lang="en-GB" dirty="0"/>
              <a:t>, V., de Lira, C., Steele, J., Fisher, J. and </a:t>
            </a:r>
            <a:r>
              <a:rPr lang="en-GB" dirty="0" err="1"/>
              <a:t>Gentil</a:t>
            </a:r>
            <a:r>
              <a:rPr lang="en-GB" dirty="0"/>
              <a:t>, P. (2019). Is interval training the magic bullet for fat loss? A systematic review and meta-analysis comparing moderate-intensity continuous training with high-intensity interval training (HIIT). </a:t>
            </a:r>
            <a:r>
              <a:rPr lang="en-GB" i="1" dirty="0"/>
              <a:t>British Journal of Sports Medicine</a:t>
            </a:r>
            <a:r>
              <a:rPr lang="en-GB" dirty="0"/>
              <a:t>; 0: 1-12</a:t>
            </a:r>
          </a:p>
          <a:p>
            <a:r>
              <a:rPr lang="en-GB" dirty="0"/>
              <a:t>Way, K., Sultana, R., </a:t>
            </a:r>
            <a:r>
              <a:rPr lang="en-GB" dirty="0" err="1"/>
              <a:t>Sabag</a:t>
            </a:r>
            <a:r>
              <a:rPr lang="en-GB" dirty="0"/>
              <a:t>, A., Baker, M., and Johnson, N. (2018). The effect of high-intensity interval training versus moderate intensity continuous training  on arterial stiffness and 24h blood pressure responses: A systematic review and meta-analysis. </a:t>
            </a:r>
            <a:r>
              <a:rPr lang="en-GB" i="1" dirty="0"/>
              <a:t>Journal of Science and Medicine in Sport.</a:t>
            </a:r>
            <a:r>
              <a:rPr lang="en-GB" dirty="0"/>
              <a:t> </a:t>
            </a:r>
            <a:r>
              <a:rPr lang="en-GB" u="sng" dirty="0">
                <a:hlinkClick r:id="rId2" tooltip="Persistent link using digital object identifier"/>
              </a:rPr>
              <a:t>https://doi.org/10.1016/j.jsams.2018.09.228</a:t>
            </a:r>
            <a:endParaRPr lang="en-GB" dirty="0"/>
          </a:p>
          <a:p>
            <a:r>
              <a:rPr lang="en-GB" dirty="0"/>
              <a:t>Wei, M., </a:t>
            </a:r>
            <a:r>
              <a:rPr lang="en-GB" dirty="0" err="1"/>
              <a:t>Kampert</a:t>
            </a:r>
            <a:r>
              <a:rPr lang="en-GB" dirty="0"/>
              <a:t>, J., Barlow, C., </a:t>
            </a:r>
            <a:r>
              <a:rPr lang="en-GB" dirty="0" err="1"/>
              <a:t>Nichaman</a:t>
            </a:r>
            <a:r>
              <a:rPr lang="en-GB" dirty="0"/>
              <a:t>, M., Gibbons, L., </a:t>
            </a:r>
            <a:r>
              <a:rPr lang="en-GB" dirty="0" err="1"/>
              <a:t>Paffenbarger</a:t>
            </a:r>
            <a:r>
              <a:rPr lang="en-GB" dirty="0"/>
              <a:t>, R., and Blair, S. (1999). Relationship Between Low Cardiorespiratory Fitness and Mortality in Normal-Weight, Overweight, and Obese Men. </a:t>
            </a:r>
            <a:r>
              <a:rPr lang="en-GB" i="1" dirty="0"/>
              <a:t>Journal of the American Medical Association</a:t>
            </a:r>
            <a:r>
              <a:rPr lang="en-GB" dirty="0"/>
              <a:t>. 282 (16), 1547-1553</a:t>
            </a:r>
          </a:p>
          <a:p>
            <a:r>
              <a:rPr lang="en-GB" dirty="0"/>
              <a:t>Whyte, L., Ferguson, C., Wilson, J., Scott, R. and Gill, J. (2013). Effects of single bout of very high-intensity exercise on metabolic health biomarkers in overweight/obese sedentary men. </a:t>
            </a:r>
            <a:r>
              <a:rPr lang="en-GB" i="1" dirty="0"/>
              <a:t>Metabolism</a:t>
            </a:r>
            <a:r>
              <a:rPr lang="en-GB" dirty="0"/>
              <a:t>. 62; 212-219</a:t>
            </a:r>
          </a:p>
          <a:p>
            <a:r>
              <a:rPr lang="en-GB" dirty="0"/>
              <a:t>World Health Organization (2021) Obesity</a:t>
            </a:r>
            <a:r>
              <a:rPr lang="en-GB" i="1" dirty="0"/>
              <a:t> and Overweight. </a:t>
            </a:r>
            <a:r>
              <a:rPr lang="en-GB" dirty="0"/>
              <a:t>Available at: </a:t>
            </a:r>
            <a:r>
              <a:rPr lang="en-GB" u="sng" dirty="0">
                <a:hlinkClick r:id="rId3"/>
              </a:rPr>
              <a:t>http://www.who.int/news-room/fact-sheets/detail/obesity-and-overweight</a:t>
            </a:r>
            <a:r>
              <a:rPr lang="en-GB" dirty="0"/>
              <a:t> (Accessed: 19 August 2022). </a:t>
            </a:r>
          </a:p>
          <a:p>
            <a:r>
              <a:rPr lang="en-GB" dirty="0"/>
              <a:t>World Health Organization (2018)</a:t>
            </a:r>
            <a:r>
              <a:rPr lang="en-GB" i="1" dirty="0"/>
              <a:t> Global Action Plan on Physical Activity 2018-2030.: M</a:t>
            </a:r>
            <a:r>
              <a:rPr lang="en-US" i="1" dirty="0"/>
              <a:t>ore active people for a healthier world</a:t>
            </a:r>
            <a:r>
              <a:rPr lang="en-US" dirty="0"/>
              <a:t>. Geneva: License: CC BY-NC-SA 3.0 IGO.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231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Categories of obesity using BMI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dirty="0"/>
              <a:t>Body mass index is an indicator of weight in relation to a person’s height</a:t>
            </a:r>
          </a:p>
          <a:p>
            <a:pPr>
              <a:lnSpc>
                <a:spcPct val="90000"/>
              </a:lnSpc>
            </a:pPr>
            <a:r>
              <a:rPr lang="en-GB" dirty="0"/>
              <a:t>Weight (in kilograms) divided by the square of your height (in meters)</a:t>
            </a:r>
          </a:p>
          <a:p>
            <a:pPr>
              <a:lnSpc>
                <a:spcPct val="90000"/>
              </a:lnSpc>
            </a:pPr>
            <a:r>
              <a:rPr lang="en-GB" dirty="0"/>
              <a:t>BMI units are kg/m</a:t>
            </a:r>
            <a:r>
              <a:rPr lang="en-GB" baseline="30000" dirty="0"/>
              <a:t>2</a:t>
            </a:r>
            <a:endParaRPr lang="en-GB" dirty="0"/>
          </a:p>
          <a:p>
            <a:pPr>
              <a:lnSpc>
                <a:spcPct val="90000"/>
              </a:lnSpc>
            </a:pPr>
            <a:r>
              <a:rPr lang="en-GB" dirty="0"/>
              <a:t>Adult BMI classifications</a:t>
            </a:r>
          </a:p>
          <a:p>
            <a:pPr lvl="1">
              <a:lnSpc>
                <a:spcPct val="90000"/>
              </a:lnSpc>
            </a:pPr>
            <a:r>
              <a:rPr lang="en-GB" i="1" dirty="0"/>
              <a:t>Underweight						&lt;18.5</a:t>
            </a:r>
          </a:p>
          <a:p>
            <a:pPr lvl="1">
              <a:lnSpc>
                <a:spcPct val="90000"/>
              </a:lnSpc>
            </a:pPr>
            <a:r>
              <a:rPr lang="en-GB" i="1" dirty="0"/>
              <a:t>Healthy weight						18.5 – 24.9</a:t>
            </a:r>
          </a:p>
          <a:p>
            <a:pPr lvl="1">
              <a:lnSpc>
                <a:spcPct val="90000"/>
              </a:lnSpc>
            </a:pPr>
            <a:r>
              <a:rPr lang="en-GB" i="1" dirty="0"/>
              <a:t>Overweight						25.0 – 29.9</a:t>
            </a:r>
          </a:p>
          <a:p>
            <a:pPr lvl="1">
              <a:lnSpc>
                <a:spcPct val="90000"/>
              </a:lnSpc>
            </a:pPr>
            <a:r>
              <a:rPr lang="en-GB" i="1" dirty="0"/>
              <a:t>Obesity I							30.0 – 34.9</a:t>
            </a:r>
          </a:p>
          <a:p>
            <a:pPr lvl="1">
              <a:lnSpc>
                <a:spcPct val="90000"/>
              </a:lnSpc>
            </a:pPr>
            <a:r>
              <a:rPr lang="en-GB" i="1" dirty="0"/>
              <a:t>Obesity II							35.0 – 39.9</a:t>
            </a:r>
          </a:p>
          <a:p>
            <a:pPr lvl="1">
              <a:lnSpc>
                <a:spcPct val="90000"/>
              </a:lnSpc>
            </a:pPr>
            <a:r>
              <a:rPr lang="en-GB" i="1" dirty="0"/>
              <a:t>Obesity III (morbid or severe obesity)	40+</a:t>
            </a:r>
            <a:endParaRPr lang="en-US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2B5FF-C952-4FDC-8E2A-7BE3EA5B223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623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59E9E-9A07-48BF-97CA-E63D85717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Growth charts in children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29A0D-C4D6-44B7-AEED-9CB861550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Note – childhood overweight and obesity is calculated differently to adults due to the rate of development varying during growth stages</a:t>
            </a:r>
          </a:p>
          <a:p>
            <a:endParaRPr lang="en-GB" dirty="0"/>
          </a:p>
          <a:p>
            <a:r>
              <a:rPr lang="en-GB" dirty="0"/>
              <a:t>Growth charts are used to compare to expected standards of height and weight taking age into account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31F149-AAD5-400E-8D67-66EA6D9D5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09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7B0F58-B8FD-4271-B74F-2907A97BE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807" y="0"/>
            <a:ext cx="9234535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5C6427-1BC4-4021-9483-BE44133A2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95" y="2676525"/>
            <a:ext cx="2667000" cy="15049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002D8-2587-4F94-870F-B2BC8B66C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346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EA1E35-EED6-46B0-B4A0-7680D9697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75" y="2700337"/>
            <a:ext cx="2571750" cy="14573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67610F-1C41-445E-842C-5531C5782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591" y="0"/>
            <a:ext cx="9174079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D5E80-B24B-4A5B-B360-27FD11C33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8097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F9E001E286E740B0D7B69DB48772DA" ma:contentTypeVersion="7" ma:contentTypeDescription="Create a new document." ma:contentTypeScope="" ma:versionID="1c65ba12b5e36989029a2a280646be8f">
  <xsd:schema xmlns:xsd="http://www.w3.org/2001/XMLSchema" xmlns:xs="http://www.w3.org/2001/XMLSchema" xmlns:p="http://schemas.microsoft.com/office/2006/metadata/properties" xmlns:ns3="458001ad-7583-42ee-b132-bca17071abac" targetNamespace="http://schemas.microsoft.com/office/2006/metadata/properties" ma:root="true" ma:fieldsID="528aec0c0c15d3e5b4a05846517761bc" ns3:_="">
    <xsd:import namespace="458001ad-7583-42ee-b132-bca17071aba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8001ad-7583-42ee-b132-bca17071ab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EC97638-E5E9-4E40-AE9E-6E5EE13ABD4F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458001ad-7583-42ee-b132-bca17071abac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8001261-A804-459F-8FC3-EC2C62FB375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52B643-5C2A-4097-A352-7140321058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8001ad-7583-42ee-b132-bca17071ab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2144</TotalTime>
  <Words>3377</Words>
  <Application>Microsoft Office PowerPoint</Application>
  <PresentationFormat>Widescreen</PresentationFormat>
  <Paragraphs>360</Paragraphs>
  <Slides>59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Calibri</vt:lpstr>
      <vt:lpstr>Century Gothic</vt:lpstr>
      <vt:lpstr>Times New Roman</vt:lpstr>
      <vt:lpstr>Wingdings 3</vt:lpstr>
      <vt:lpstr>Wisp</vt:lpstr>
      <vt:lpstr>Physical Activity, Health and Wellbeing – Session 5  1 – Physical Inactivity &amp; Obesity  2 – Physical Activity &amp; Public Health Policy</vt:lpstr>
      <vt:lpstr>Intended learning outcomes</vt:lpstr>
      <vt:lpstr>Part 1 - Physical Inactivity and Obesity</vt:lpstr>
      <vt:lpstr>Definition of Obesity</vt:lpstr>
      <vt:lpstr>Measuring Obesity</vt:lpstr>
      <vt:lpstr>Categories of obesity using BMI</vt:lpstr>
      <vt:lpstr>Growth charts in children</vt:lpstr>
      <vt:lpstr>PowerPoint Presentation</vt:lpstr>
      <vt:lpstr>PowerPoint Presentation</vt:lpstr>
      <vt:lpstr>Central/Abdominal Obesity</vt:lpstr>
      <vt:lpstr>PowerPoint Presentation</vt:lpstr>
      <vt:lpstr>Global Issue of Obesity – ‘Globesity’</vt:lpstr>
      <vt:lpstr>PowerPoint Presentation</vt:lpstr>
      <vt:lpstr>PowerPoint Presentation</vt:lpstr>
      <vt:lpstr>PowerPoint Presentation</vt:lpstr>
      <vt:lpstr>PowerPoint Presentation</vt:lpstr>
      <vt:lpstr>International Picture</vt:lpstr>
      <vt:lpstr>PowerPoint Presentation</vt:lpstr>
      <vt:lpstr>PowerPoint Presentation</vt:lpstr>
      <vt:lpstr>PowerPoint Presentation</vt:lpstr>
      <vt:lpstr>PowerPoint Presentation</vt:lpstr>
      <vt:lpstr>Trend in prevalence of severe obesity among adults Health Survey for England 1993 to 2019 (three-year average)</vt:lpstr>
      <vt:lpstr>Projected Trends</vt:lpstr>
      <vt:lpstr>Evolution of Man</vt:lpstr>
      <vt:lpstr>Relationship Between BMI &amp; Mortality (Bhaskaran et al., 2018) </vt:lpstr>
      <vt:lpstr>Mortality and BMI (Bhaskaran et al., 2018) A – all population B – never smokers</vt:lpstr>
      <vt:lpstr>Mortality and BMI</vt:lpstr>
      <vt:lpstr>What causes obesity?</vt:lpstr>
      <vt:lpstr>PowerPoint Presentation</vt:lpstr>
      <vt:lpstr>PowerPoint Presentation</vt:lpstr>
      <vt:lpstr>PowerPoint Presentation</vt:lpstr>
      <vt:lpstr>PowerPoint Presentation</vt:lpstr>
      <vt:lpstr>Health Implications of Obesity</vt:lpstr>
      <vt:lpstr>Health Implications of PIA</vt:lpstr>
      <vt:lpstr>Health Implications of Obesity and PIA</vt:lpstr>
      <vt:lpstr>PA Volume and Obesity</vt:lpstr>
      <vt:lpstr>PA Volume and Obesity</vt:lpstr>
      <vt:lpstr>PA Intensity and Obesity </vt:lpstr>
      <vt:lpstr>PA Intensity and Obesity </vt:lpstr>
      <vt:lpstr>PA Intensity and Obesity</vt:lpstr>
      <vt:lpstr>Is obesity a disease or lifestyle disorder?</vt:lpstr>
      <vt:lpstr>Part 2 - Physical Activity, Obesity &amp; Public Health Policy</vt:lpstr>
      <vt:lpstr>Government Role in Tackling Obesity</vt:lpstr>
      <vt:lpstr>APPG Summary of Recommendations (2018)</vt:lpstr>
      <vt:lpstr>Childhood Obesity Plan (2016, 2018)</vt:lpstr>
      <vt:lpstr>Childhood Obesity Plan - Key Points </vt:lpstr>
      <vt:lpstr>Current UK PA Guidelines</vt:lpstr>
      <vt:lpstr>Everybody Active, Every Day (PHE, 2014) An evidence-based approach to physical activity</vt:lpstr>
      <vt:lpstr>Everybody Active, Every Day (PHE, 2014)</vt:lpstr>
      <vt:lpstr>Global PIA Issue</vt:lpstr>
      <vt:lpstr>PowerPoint Presentation</vt:lpstr>
      <vt:lpstr>PowerPoint Presentation</vt:lpstr>
      <vt:lpstr>PowerPoint Presentation</vt:lpstr>
      <vt:lpstr>PowerPoint Presentation</vt:lpstr>
      <vt:lpstr>Review of learning outcomes</vt:lpstr>
      <vt:lpstr>References</vt:lpstr>
      <vt:lpstr>References</vt:lpstr>
      <vt:lpstr>References</vt:lpstr>
      <vt:lpstr>References</vt:lpstr>
    </vt:vector>
  </TitlesOfParts>
  <Company>Canterbury Christ Church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PIA and Obesity PA and PH Policy</dc:title>
  <dc:creator>Allen, Murray (murray.allen@canterbury.ac.uk)</dc:creator>
  <cp:lastModifiedBy>Sandra Okwara</cp:lastModifiedBy>
  <cp:revision>108</cp:revision>
  <cp:lastPrinted>2020-02-26T14:37:58Z</cp:lastPrinted>
  <dcterms:created xsi:type="dcterms:W3CDTF">2019-02-13T09:50:58Z</dcterms:created>
  <dcterms:modified xsi:type="dcterms:W3CDTF">2022-09-22T13:52:55Z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0x01010011F9E001E286E740B0D7B69DB48772DA</vt:lpwstr>
  </property>
</Properties>
</file>